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10" r:id="rId5"/>
    <p:sldId id="259"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eem refai" initials="rr" lastIdx="1" clrIdx="0">
    <p:extLst>
      <p:ext uri="{19B8F6BF-5375-455C-9EA6-DF929625EA0E}">
        <p15:presenceInfo xmlns:p15="http://schemas.microsoft.com/office/powerpoint/2012/main" userId="df3d70bb275df0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9" autoAdjust="0"/>
    <p:restoredTop sz="94660"/>
  </p:normalViewPr>
  <p:slideViewPr>
    <p:cSldViewPr snapToGrid="0">
      <p:cViewPr varScale="1">
        <p:scale>
          <a:sx n="104" d="100"/>
          <a:sy n="104" d="100"/>
        </p:scale>
        <p:origin x="9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DANE BREAKE" userId="806fb134ab2107b7" providerId="LiveId" clId="{1E75554C-EF16-4B21-9B6C-14121BC7D37D}"/>
    <pc:docChg chg="custSel modSld">
      <pc:chgData name="ZAIDANE BREAKE" userId="806fb134ab2107b7" providerId="LiveId" clId="{1E75554C-EF16-4B21-9B6C-14121BC7D37D}" dt="2023-02-06T18:27:23.084" v="214" actId="1076"/>
      <pc:docMkLst>
        <pc:docMk/>
      </pc:docMkLst>
      <pc:sldChg chg="addSp modSp mod">
        <pc:chgData name="ZAIDANE BREAKE" userId="806fb134ab2107b7" providerId="LiveId" clId="{1E75554C-EF16-4B21-9B6C-14121BC7D37D}" dt="2023-02-06T18:27:23.084" v="214" actId="1076"/>
        <pc:sldMkLst>
          <pc:docMk/>
          <pc:sldMk cId="2791331964" sldId="270"/>
        </pc:sldMkLst>
        <pc:spChg chg="mod">
          <ac:chgData name="ZAIDANE BREAKE" userId="806fb134ab2107b7" providerId="LiveId" clId="{1E75554C-EF16-4B21-9B6C-14121BC7D37D}" dt="2023-02-06T18:25:30.615" v="136" actId="1035"/>
          <ac:spMkLst>
            <pc:docMk/>
            <pc:sldMk cId="2791331964" sldId="270"/>
            <ac:spMk id="2" creationId="{4884A3E4-B587-BB02-4023-2BFC999FDFD4}"/>
          </ac:spMkLst>
        </pc:spChg>
        <pc:spChg chg="mod">
          <ac:chgData name="ZAIDANE BREAKE" userId="806fb134ab2107b7" providerId="LiveId" clId="{1E75554C-EF16-4B21-9B6C-14121BC7D37D}" dt="2023-02-06T18:25:23.733" v="114" actId="1035"/>
          <ac:spMkLst>
            <pc:docMk/>
            <pc:sldMk cId="2791331964" sldId="270"/>
            <ac:spMk id="3" creationId="{AE1E99C4-0D72-E9B6-E7FD-4487AABAC168}"/>
          </ac:spMkLst>
        </pc:spChg>
        <pc:spChg chg="mod">
          <ac:chgData name="ZAIDANE BREAKE" userId="806fb134ab2107b7" providerId="LiveId" clId="{1E75554C-EF16-4B21-9B6C-14121BC7D37D}" dt="2023-02-06T18:25:23.733" v="114" actId="1035"/>
          <ac:spMkLst>
            <pc:docMk/>
            <pc:sldMk cId="2791331964" sldId="270"/>
            <ac:spMk id="4" creationId="{EBEBE960-7824-1594-7472-94C2194F1F7B}"/>
          </ac:spMkLst>
        </pc:spChg>
        <pc:spChg chg="add mod">
          <ac:chgData name="ZAIDANE BREAKE" userId="806fb134ab2107b7" providerId="LiveId" clId="{1E75554C-EF16-4B21-9B6C-14121BC7D37D}" dt="2023-02-06T18:27:07.987" v="212" actId="14100"/>
          <ac:spMkLst>
            <pc:docMk/>
            <pc:sldMk cId="2791331964" sldId="270"/>
            <ac:spMk id="5" creationId="{EEBC3271-710C-0808-D77C-14F3FB353633}"/>
          </ac:spMkLst>
        </pc:spChg>
        <pc:spChg chg="mod">
          <ac:chgData name="ZAIDANE BREAKE" userId="806fb134ab2107b7" providerId="LiveId" clId="{1E75554C-EF16-4B21-9B6C-14121BC7D37D}" dt="2023-02-06T18:25:23.733" v="114" actId="1035"/>
          <ac:spMkLst>
            <pc:docMk/>
            <pc:sldMk cId="2791331964" sldId="270"/>
            <ac:spMk id="7" creationId="{9B519FCC-4899-EDDE-1CD1-322B34C40F1A}"/>
          </ac:spMkLst>
        </pc:spChg>
        <pc:spChg chg="mod">
          <ac:chgData name="ZAIDANE BREAKE" userId="806fb134ab2107b7" providerId="LiveId" clId="{1E75554C-EF16-4B21-9B6C-14121BC7D37D}" dt="2023-02-06T18:25:23.733" v="114" actId="1035"/>
          <ac:spMkLst>
            <pc:docMk/>
            <pc:sldMk cId="2791331964" sldId="270"/>
            <ac:spMk id="8" creationId="{75E36EB3-3E8F-36F8-6D3C-13BE7169ABB9}"/>
          </ac:spMkLst>
        </pc:spChg>
        <pc:picChg chg="mod">
          <ac:chgData name="ZAIDANE BREAKE" userId="806fb134ab2107b7" providerId="LiveId" clId="{1E75554C-EF16-4B21-9B6C-14121BC7D37D}" dt="2023-02-06T18:27:23.084" v="214" actId="1076"/>
          <ac:picMkLst>
            <pc:docMk/>
            <pc:sldMk cId="2791331964" sldId="270"/>
            <ac:picMk id="10" creationId="{A7A7BCBA-EAD8-8BDB-B7E2-F0A634491355}"/>
          </ac:picMkLst>
        </pc:picChg>
        <pc:picChg chg="add mod">
          <ac:chgData name="ZAIDANE BREAKE" userId="806fb134ab2107b7" providerId="LiveId" clId="{1E75554C-EF16-4B21-9B6C-14121BC7D37D}" dt="2023-02-06T18:25:49.455" v="140" actId="14100"/>
          <ac:picMkLst>
            <pc:docMk/>
            <pc:sldMk cId="2791331964" sldId="270"/>
            <ac:picMk id="11" creationId="{CC92E2FD-0948-7C77-3883-2042E71BEB1E}"/>
          </ac:picMkLst>
        </pc:picChg>
        <pc:cxnChg chg="mod">
          <ac:chgData name="ZAIDANE BREAKE" userId="806fb134ab2107b7" providerId="LiveId" clId="{1E75554C-EF16-4B21-9B6C-14121BC7D37D}" dt="2023-02-06T18:25:23.733" v="114" actId="1035"/>
          <ac:cxnSpMkLst>
            <pc:docMk/>
            <pc:sldMk cId="2791331964" sldId="270"/>
            <ac:cxnSpMk id="6" creationId="{6F4E448B-F1AD-40DF-28C1-F17624C824BC}"/>
          </ac:cxnSpMkLst>
        </pc:cxnChg>
      </pc:sldChg>
      <pc:sldChg chg="modSp">
        <pc:chgData name="ZAIDANE BREAKE" userId="806fb134ab2107b7" providerId="LiveId" clId="{1E75554C-EF16-4B21-9B6C-14121BC7D37D}" dt="2023-02-03T13:11:00.405" v="28"/>
        <pc:sldMkLst>
          <pc:docMk/>
          <pc:sldMk cId="1931708360" sldId="274"/>
        </pc:sldMkLst>
        <pc:spChg chg="mod">
          <ac:chgData name="ZAIDANE BREAKE" userId="806fb134ab2107b7" providerId="LiveId" clId="{1E75554C-EF16-4B21-9B6C-14121BC7D37D}" dt="2023-02-03T13:11:00.405" v="28"/>
          <ac:spMkLst>
            <pc:docMk/>
            <pc:sldMk cId="1931708360" sldId="274"/>
            <ac:spMk id="3" creationId="{B588B65F-CCAF-AC7F-CDC6-7C7ABB90277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2-03T11:55:46.787" idx="1">
    <p:pos x="7640" y="88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438BE1-3D0C-4712-BAA9-8DBBA0715B5E}" type="doc">
      <dgm:prSet loTypeId="urn:diagrams.loki3.com/BracketList" loCatId="officeonline" qsTypeId="urn:microsoft.com/office/officeart/2005/8/quickstyle/simple5" qsCatId="simple" csTypeId="urn:microsoft.com/office/officeart/2005/8/colors/colorful3" csCatId="colorful" phldr="1"/>
      <dgm:spPr/>
      <dgm:t>
        <a:bodyPr/>
        <a:lstStyle/>
        <a:p>
          <a:endParaRPr lang="en-US"/>
        </a:p>
      </dgm:t>
    </dgm:pt>
    <dgm:pt modelId="{B48ADA33-C3A9-4C9A-B1A0-627440A9D5E7}">
      <dgm:prSet phldrT="[Text]" custT="1"/>
      <dgm:spPr/>
      <dgm:t>
        <a:bodyPr/>
        <a:lstStyle/>
        <a:p>
          <a:r>
            <a:rPr lang="en-US" sz="2400" dirty="0"/>
            <a:t>	</a:t>
          </a:r>
          <a:r>
            <a:rPr lang="en-US" sz="2400" dirty="0">
              <a:solidFill>
                <a:schemeClr val="bg1"/>
              </a:solidFill>
            </a:rPr>
            <a:t>.</a:t>
          </a:r>
        </a:p>
      </dgm:t>
    </dgm:pt>
    <dgm:pt modelId="{A3C851AE-926C-4FBA-9F2D-78958E390C29}" type="parTrans" cxnId="{56A7D04E-5D1F-4A85-BD3C-03FA01EF557A}">
      <dgm:prSet/>
      <dgm:spPr/>
      <dgm:t>
        <a:bodyPr/>
        <a:lstStyle/>
        <a:p>
          <a:endParaRPr lang="en-US" sz="2000"/>
        </a:p>
      </dgm:t>
    </dgm:pt>
    <dgm:pt modelId="{8D37D456-3082-433B-A42C-4FA629F2EC28}" type="sibTrans" cxnId="{56A7D04E-5D1F-4A85-BD3C-03FA01EF557A}">
      <dgm:prSet/>
      <dgm:spPr/>
      <dgm:t>
        <a:bodyPr/>
        <a:lstStyle/>
        <a:p>
          <a:endParaRPr lang="en-US" sz="2000"/>
        </a:p>
      </dgm:t>
    </dgm:pt>
    <dgm:pt modelId="{924D82A7-E232-40C8-AFC9-E5368DE1ECB4}">
      <dgm:prSet phldrT="[Text]" custT="1"/>
      <dgm:spPr/>
      <dgm:t>
        <a:bodyPr/>
        <a:lstStyle/>
        <a:p>
          <a:r>
            <a:rPr lang="en-US" sz="2400" dirty="0"/>
            <a:t>Multi-Modal Function	</a:t>
          </a:r>
        </a:p>
      </dgm:t>
    </dgm:pt>
    <dgm:pt modelId="{52B0DBB9-D153-4475-AE49-5F709F563623}" type="parTrans" cxnId="{5C802D38-15F3-43AA-8D00-74A1A179CE50}">
      <dgm:prSet/>
      <dgm:spPr/>
      <dgm:t>
        <a:bodyPr/>
        <a:lstStyle/>
        <a:p>
          <a:endParaRPr lang="en-US" sz="2000"/>
        </a:p>
      </dgm:t>
    </dgm:pt>
    <dgm:pt modelId="{5526324A-A23C-4A54-9373-61FAA149AC17}" type="sibTrans" cxnId="{5C802D38-15F3-43AA-8D00-74A1A179CE50}">
      <dgm:prSet/>
      <dgm:spPr/>
      <dgm:t>
        <a:bodyPr/>
        <a:lstStyle/>
        <a:p>
          <a:endParaRPr lang="en-US" sz="2000"/>
        </a:p>
      </dgm:t>
    </dgm:pt>
    <dgm:pt modelId="{0FFC061F-376E-4E06-A23C-4F7BAB21672F}">
      <dgm:prSet phldrT="[Text]" custT="1"/>
      <dgm:spPr/>
      <dgm:t>
        <a:bodyPr/>
        <a:lstStyle/>
        <a:p>
          <a:r>
            <a:rPr lang="en-US" sz="2400" dirty="0">
              <a:solidFill>
                <a:schemeClr val="bg1"/>
              </a:solidFill>
            </a:rPr>
            <a:t>.</a:t>
          </a:r>
        </a:p>
      </dgm:t>
    </dgm:pt>
    <dgm:pt modelId="{9114C904-665A-4BE8-95B1-4E4452DFCE8A}" type="parTrans" cxnId="{CCD28B23-6943-4A4F-8F91-919B715888AA}">
      <dgm:prSet/>
      <dgm:spPr/>
      <dgm:t>
        <a:bodyPr/>
        <a:lstStyle/>
        <a:p>
          <a:endParaRPr lang="en-US" sz="2000"/>
        </a:p>
      </dgm:t>
    </dgm:pt>
    <dgm:pt modelId="{63F29732-A14A-4C0F-A632-C28C93C7BE4E}" type="sibTrans" cxnId="{CCD28B23-6943-4A4F-8F91-919B715888AA}">
      <dgm:prSet/>
      <dgm:spPr/>
      <dgm:t>
        <a:bodyPr/>
        <a:lstStyle/>
        <a:p>
          <a:endParaRPr lang="en-US" sz="2000"/>
        </a:p>
      </dgm:t>
    </dgm:pt>
    <dgm:pt modelId="{F7D89F29-05EC-4BE9-8F20-088C4E4FEDD1}">
      <dgm:prSet phldrT="[Text]" custT="1"/>
      <dgm:spPr/>
      <dgm:t>
        <a:bodyPr/>
        <a:lstStyle/>
        <a:p>
          <a:r>
            <a:rPr lang="en-US" sz="2400" dirty="0"/>
            <a:t>Need high population size</a:t>
          </a:r>
        </a:p>
      </dgm:t>
    </dgm:pt>
    <dgm:pt modelId="{D305FD2B-75A1-4D42-9989-672CCB1E2817}" type="parTrans" cxnId="{6B8DAA6F-018F-4469-A197-96453CEA2A2A}">
      <dgm:prSet/>
      <dgm:spPr/>
      <dgm:t>
        <a:bodyPr/>
        <a:lstStyle/>
        <a:p>
          <a:endParaRPr lang="en-US" sz="2000"/>
        </a:p>
      </dgm:t>
    </dgm:pt>
    <dgm:pt modelId="{89661307-E11C-4F82-8013-7FB5B5778091}" type="sibTrans" cxnId="{6B8DAA6F-018F-4469-A197-96453CEA2A2A}">
      <dgm:prSet/>
      <dgm:spPr/>
      <dgm:t>
        <a:bodyPr/>
        <a:lstStyle/>
        <a:p>
          <a:endParaRPr lang="en-US" sz="2000"/>
        </a:p>
      </dgm:t>
    </dgm:pt>
    <dgm:pt modelId="{D0965ACC-14A1-4D8C-9C39-61B501869094}" type="pres">
      <dgm:prSet presAssocID="{1D438BE1-3D0C-4712-BAA9-8DBBA0715B5E}" presName="Name0" presStyleCnt="0">
        <dgm:presLayoutVars>
          <dgm:dir/>
          <dgm:animLvl val="lvl"/>
          <dgm:resizeHandles val="exact"/>
        </dgm:presLayoutVars>
      </dgm:prSet>
      <dgm:spPr/>
    </dgm:pt>
    <dgm:pt modelId="{2D649A0E-97FB-4975-B21B-38C08B130C9E}" type="pres">
      <dgm:prSet presAssocID="{B48ADA33-C3A9-4C9A-B1A0-627440A9D5E7}" presName="linNode" presStyleCnt="0"/>
      <dgm:spPr/>
    </dgm:pt>
    <dgm:pt modelId="{1C487717-4E75-47C3-AD51-64A6D647DC0F}" type="pres">
      <dgm:prSet presAssocID="{B48ADA33-C3A9-4C9A-B1A0-627440A9D5E7}" presName="parTx" presStyleLbl="revTx" presStyleIdx="0" presStyleCnt="2">
        <dgm:presLayoutVars>
          <dgm:chMax val="1"/>
          <dgm:bulletEnabled val="1"/>
        </dgm:presLayoutVars>
      </dgm:prSet>
      <dgm:spPr/>
    </dgm:pt>
    <dgm:pt modelId="{D642DCCD-B7A5-41AD-9B05-C08C17B9EDD7}" type="pres">
      <dgm:prSet presAssocID="{B48ADA33-C3A9-4C9A-B1A0-627440A9D5E7}" presName="bracket" presStyleLbl="parChTrans1D1" presStyleIdx="0" presStyleCnt="2" custScaleY="84667"/>
      <dgm:spPr/>
    </dgm:pt>
    <dgm:pt modelId="{E08C4AA9-1A40-4893-AC93-C7CB2B579884}" type="pres">
      <dgm:prSet presAssocID="{B48ADA33-C3A9-4C9A-B1A0-627440A9D5E7}" presName="spH" presStyleCnt="0"/>
      <dgm:spPr/>
    </dgm:pt>
    <dgm:pt modelId="{E69314A0-8C19-4799-AE07-8617C02AA504}" type="pres">
      <dgm:prSet presAssocID="{B48ADA33-C3A9-4C9A-B1A0-627440A9D5E7}" presName="desTx" presStyleLbl="node1" presStyleIdx="0" presStyleCnt="2" custScaleY="87288">
        <dgm:presLayoutVars>
          <dgm:bulletEnabled val="1"/>
        </dgm:presLayoutVars>
      </dgm:prSet>
      <dgm:spPr/>
    </dgm:pt>
    <dgm:pt modelId="{B2A08C0C-4693-4351-9DC7-0B94997BC94C}" type="pres">
      <dgm:prSet presAssocID="{8D37D456-3082-433B-A42C-4FA629F2EC28}" presName="spV" presStyleCnt="0"/>
      <dgm:spPr/>
    </dgm:pt>
    <dgm:pt modelId="{16488CF7-D0E5-4128-BD94-3F3FA5EE2236}" type="pres">
      <dgm:prSet presAssocID="{0FFC061F-376E-4E06-A23C-4F7BAB21672F}" presName="linNode" presStyleCnt="0"/>
      <dgm:spPr/>
    </dgm:pt>
    <dgm:pt modelId="{2BF7CE8F-E9D4-46F4-8D55-EF04427F0467}" type="pres">
      <dgm:prSet presAssocID="{0FFC061F-376E-4E06-A23C-4F7BAB21672F}" presName="parTx" presStyleLbl="revTx" presStyleIdx="1" presStyleCnt="2">
        <dgm:presLayoutVars>
          <dgm:chMax val="1"/>
          <dgm:bulletEnabled val="1"/>
        </dgm:presLayoutVars>
      </dgm:prSet>
      <dgm:spPr/>
    </dgm:pt>
    <dgm:pt modelId="{C650FC53-AD99-4387-961E-9ACF13377C4D}" type="pres">
      <dgm:prSet presAssocID="{0FFC061F-376E-4E06-A23C-4F7BAB21672F}" presName="bracket" presStyleLbl="parChTrans1D1" presStyleIdx="1" presStyleCnt="2"/>
      <dgm:spPr/>
    </dgm:pt>
    <dgm:pt modelId="{7C35D17B-A404-4251-A25E-CA2DD076EB68}" type="pres">
      <dgm:prSet presAssocID="{0FFC061F-376E-4E06-A23C-4F7BAB21672F}" presName="spH" presStyleCnt="0"/>
      <dgm:spPr/>
    </dgm:pt>
    <dgm:pt modelId="{0C8590AB-027B-4AB5-92FF-DA35B9816C20}" type="pres">
      <dgm:prSet presAssocID="{0FFC061F-376E-4E06-A23C-4F7BAB21672F}" presName="desTx" presStyleLbl="node1" presStyleIdx="1" presStyleCnt="2">
        <dgm:presLayoutVars>
          <dgm:bulletEnabled val="1"/>
        </dgm:presLayoutVars>
      </dgm:prSet>
      <dgm:spPr/>
    </dgm:pt>
  </dgm:ptLst>
  <dgm:cxnLst>
    <dgm:cxn modelId="{29546D08-AB08-47FF-B4D3-580E1232D863}" type="presOf" srcId="{B48ADA33-C3A9-4C9A-B1A0-627440A9D5E7}" destId="{1C487717-4E75-47C3-AD51-64A6D647DC0F}" srcOrd="0" destOrd="0" presId="urn:diagrams.loki3.com/BracketList"/>
    <dgm:cxn modelId="{CCD28B23-6943-4A4F-8F91-919B715888AA}" srcId="{1D438BE1-3D0C-4712-BAA9-8DBBA0715B5E}" destId="{0FFC061F-376E-4E06-A23C-4F7BAB21672F}" srcOrd="1" destOrd="0" parTransId="{9114C904-665A-4BE8-95B1-4E4452DFCE8A}" sibTransId="{63F29732-A14A-4C0F-A632-C28C93C7BE4E}"/>
    <dgm:cxn modelId="{5C802D38-15F3-43AA-8D00-74A1A179CE50}" srcId="{B48ADA33-C3A9-4C9A-B1A0-627440A9D5E7}" destId="{924D82A7-E232-40C8-AFC9-E5368DE1ECB4}" srcOrd="0" destOrd="0" parTransId="{52B0DBB9-D153-4475-AE49-5F709F563623}" sibTransId="{5526324A-A23C-4A54-9373-61FAA149AC17}"/>
    <dgm:cxn modelId="{56A7D04E-5D1F-4A85-BD3C-03FA01EF557A}" srcId="{1D438BE1-3D0C-4712-BAA9-8DBBA0715B5E}" destId="{B48ADA33-C3A9-4C9A-B1A0-627440A9D5E7}" srcOrd="0" destOrd="0" parTransId="{A3C851AE-926C-4FBA-9F2D-78958E390C29}" sibTransId="{8D37D456-3082-433B-A42C-4FA629F2EC28}"/>
    <dgm:cxn modelId="{6B8DAA6F-018F-4469-A197-96453CEA2A2A}" srcId="{0FFC061F-376E-4E06-A23C-4F7BAB21672F}" destId="{F7D89F29-05EC-4BE9-8F20-088C4E4FEDD1}" srcOrd="0" destOrd="0" parTransId="{D305FD2B-75A1-4D42-9989-672CCB1E2817}" sibTransId="{89661307-E11C-4F82-8013-7FB5B5778091}"/>
    <dgm:cxn modelId="{7FACBA56-A66D-4E7B-8B93-9FDC1B531D59}" type="presOf" srcId="{F7D89F29-05EC-4BE9-8F20-088C4E4FEDD1}" destId="{0C8590AB-027B-4AB5-92FF-DA35B9816C20}" srcOrd="0" destOrd="0" presId="urn:diagrams.loki3.com/BracketList"/>
    <dgm:cxn modelId="{CD943A8C-8801-4C27-93BA-EDABE83735CA}" type="presOf" srcId="{1D438BE1-3D0C-4712-BAA9-8DBBA0715B5E}" destId="{D0965ACC-14A1-4D8C-9C39-61B501869094}" srcOrd="0" destOrd="0" presId="urn:diagrams.loki3.com/BracketList"/>
    <dgm:cxn modelId="{BD03C398-D75B-454C-B9F4-E06FAA29015A}" type="presOf" srcId="{924D82A7-E232-40C8-AFC9-E5368DE1ECB4}" destId="{E69314A0-8C19-4799-AE07-8617C02AA504}" srcOrd="0" destOrd="0" presId="urn:diagrams.loki3.com/BracketList"/>
    <dgm:cxn modelId="{F4243DE3-F6F7-4A8A-A853-EE8BCB2E7EEB}" type="presOf" srcId="{0FFC061F-376E-4E06-A23C-4F7BAB21672F}" destId="{2BF7CE8F-E9D4-46F4-8D55-EF04427F0467}" srcOrd="0" destOrd="0" presId="urn:diagrams.loki3.com/BracketList"/>
    <dgm:cxn modelId="{AC9A0CC1-2EED-4F73-8FBC-CB9592403F6D}" type="presParOf" srcId="{D0965ACC-14A1-4D8C-9C39-61B501869094}" destId="{2D649A0E-97FB-4975-B21B-38C08B130C9E}" srcOrd="0" destOrd="0" presId="urn:diagrams.loki3.com/BracketList"/>
    <dgm:cxn modelId="{6E99A1FE-8A00-4D45-B469-26887DF4D0ED}" type="presParOf" srcId="{2D649A0E-97FB-4975-B21B-38C08B130C9E}" destId="{1C487717-4E75-47C3-AD51-64A6D647DC0F}" srcOrd="0" destOrd="0" presId="urn:diagrams.loki3.com/BracketList"/>
    <dgm:cxn modelId="{C11D8CDA-C80D-45B2-89DB-F3D81F229B27}" type="presParOf" srcId="{2D649A0E-97FB-4975-B21B-38C08B130C9E}" destId="{D642DCCD-B7A5-41AD-9B05-C08C17B9EDD7}" srcOrd="1" destOrd="0" presId="urn:diagrams.loki3.com/BracketList"/>
    <dgm:cxn modelId="{69E9FF93-D7D4-4F51-9680-ED0B7D188B70}" type="presParOf" srcId="{2D649A0E-97FB-4975-B21B-38C08B130C9E}" destId="{E08C4AA9-1A40-4893-AC93-C7CB2B579884}" srcOrd="2" destOrd="0" presId="urn:diagrams.loki3.com/BracketList"/>
    <dgm:cxn modelId="{5E0BAD0F-1B25-477F-9C6B-21BF85DF0081}" type="presParOf" srcId="{2D649A0E-97FB-4975-B21B-38C08B130C9E}" destId="{E69314A0-8C19-4799-AE07-8617C02AA504}" srcOrd="3" destOrd="0" presId="urn:diagrams.loki3.com/BracketList"/>
    <dgm:cxn modelId="{11E9C814-9E7E-4AD6-85BB-6131C076DBBE}" type="presParOf" srcId="{D0965ACC-14A1-4D8C-9C39-61B501869094}" destId="{B2A08C0C-4693-4351-9DC7-0B94997BC94C}" srcOrd="1" destOrd="0" presId="urn:diagrams.loki3.com/BracketList"/>
    <dgm:cxn modelId="{0DD27B9F-E223-42C4-9605-E1F3689734E9}" type="presParOf" srcId="{D0965ACC-14A1-4D8C-9C39-61B501869094}" destId="{16488CF7-D0E5-4128-BD94-3F3FA5EE2236}" srcOrd="2" destOrd="0" presId="urn:diagrams.loki3.com/BracketList"/>
    <dgm:cxn modelId="{D7905761-5211-4408-B33F-8623C7534E3D}" type="presParOf" srcId="{16488CF7-D0E5-4128-BD94-3F3FA5EE2236}" destId="{2BF7CE8F-E9D4-46F4-8D55-EF04427F0467}" srcOrd="0" destOrd="0" presId="urn:diagrams.loki3.com/BracketList"/>
    <dgm:cxn modelId="{CABBC659-0F75-425C-8512-5D7CC1A74CFD}" type="presParOf" srcId="{16488CF7-D0E5-4128-BD94-3F3FA5EE2236}" destId="{C650FC53-AD99-4387-961E-9ACF13377C4D}" srcOrd="1" destOrd="0" presId="urn:diagrams.loki3.com/BracketList"/>
    <dgm:cxn modelId="{DED08F99-DC3C-4998-9744-E69208515C32}" type="presParOf" srcId="{16488CF7-D0E5-4128-BD94-3F3FA5EE2236}" destId="{7C35D17B-A404-4251-A25E-CA2DD076EB68}" srcOrd="2" destOrd="0" presId="urn:diagrams.loki3.com/BracketList"/>
    <dgm:cxn modelId="{184724AA-057E-427B-BACA-02494EB3FA5B}" type="presParOf" srcId="{16488CF7-D0E5-4128-BD94-3F3FA5EE2236}" destId="{0C8590AB-027B-4AB5-92FF-DA35B9816C20}"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38BE1-3D0C-4712-BAA9-8DBBA0715B5E}" type="doc">
      <dgm:prSet loTypeId="urn:diagrams.loki3.com/BracketList" loCatId="officeonline" qsTypeId="urn:microsoft.com/office/officeart/2005/8/quickstyle/simple5" qsCatId="simple" csTypeId="urn:microsoft.com/office/officeart/2005/8/colors/colorful5" csCatId="colorful" phldr="1"/>
      <dgm:spPr/>
      <dgm:t>
        <a:bodyPr/>
        <a:lstStyle/>
        <a:p>
          <a:endParaRPr lang="en-US"/>
        </a:p>
      </dgm:t>
    </dgm:pt>
    <dgm:pt modelId="{B48ADA33-C3A9-4C9A-B1A0-627440A9D5E7}">
      <dgm:prSet phldrT="[Text]" custT="1"/>
      <dgm:spPr/>
      <dgm:t>
        <a:bodyPr/>
        <a:lstStyle/>
        <a:p>
          <a:r>
            <a:rPr lang="en-US" sz="2400" dirty="0"/>
            <a:t>	</a:t>
          </a:r>
          <a:r>
            <a:rPr lang="en-US" sz="2400" dirty="0">
              <a:solidFill>
                <a:schemeClr val="bg1"/>
              </a:solidFill>
            </a:rPr>
            <a:t>.</a:t>
          </a:r>
        </a:p>
      </dgm:t>
    </dgm:pt>
    <dgm:pt modelId="{A3C851AE-926C-4FBA-9F2D-78958E390C29}" type="parTrans" cxnId="{56A7D04E-5D1F-4A85-BD3C-03FA01EF557A}">
      <dgm:prSet/>
      <dgm:spPr/>
      <dgm:t>
        <a:bodyPr/>
        <a:lstStyle/>
        <a:p>
          <a:endParaRPr lang="en-US" sz="2000"/>
        </a:p>
      </dgm:t>
    </dgm:pt>
    <dgm:pt modelId="{8D37D456-3082-433B-A42C-4FA629F2EC28}" type="sibTrans" cxnId="{56A7D04E-5D1F-4A85-BD3C-03FA01EF557A}">
      <dgm:prSet/>
      <dgm:spPr/>
      <dgm:t>
        <a:bodyPr/>
        <a:lstStyle/>
        <a:p>
          <a:endParaRPr lang="en-US" sz="2000"/>
        </a:p>
      </dgm:t>
    </dgm:pt>
    <dgm:pt modelId="{924D82A7-E232-40C8-AFC9-E5368DE1ECB4}">
      <dgm:prSet phldrT="[Text]" custT="1"/>
      <dgm:spPr/>
      <dgm:t>
        <a:bodyPr/>
        <a:lstStyle/>
        <a:p>
          <a:r>
            <a:rPr lang="en-US" sz="2400" dirty="0"/>
            <a:t>Separable Function</a:t>
          </a:r>
        </a:p>
      </dgm:t>
    </dgm:pt>
    <dgm:pt modelId="{52B0DBB9-D153-4475-AE49-5F709F563623}" type="parTrans" cxnId="{5C802D38-15F3-43AA-8D00-74A1A179CE50}">
      <dgm:prSet/>
      <dgm:spPr/>
      <dgm:t>
        <a:bodyPr/>
        <a:lstStyle/>
        <a:p>
          <a:endParaRPr lang="en-US" sz="2000"/>
        </a:p>
      </dgm:t>
    </dgm:pt>
    <dgm:pt modelId="{5526324A-A23C-4A54-9373-61FAA149AC17}" type="sibTrans" cxnId="{5C802D38-15F3-43AA-8D00-74A1A179CE50}">
      <dgm:prSet/>
      <dgm:spPr/>
      <dgm:t>
        <a:bodyPr/>
        <a:lstStyle/>
        <a:p>
          <a:endParaRPr lang="en-US" sz="2000"/>
        </a:p>
      </dgm:t>
    </dgm:pt>
    <dgm:pt modelId="{0FFC061F-376E-4E06-A23C-4F7BAB21672F}">
      <dgm:prSet phldrT="[Text]" custT="1"/>
      <dgm:spPr/>
      <dgm:t>
        <a:bodyPr/>
        <a:lstStyle/>
        <a:p>
          <a:r>
            <a:rPr lang="en-US" sz="2400" dirty="0">
              <a:solidFill>
                <a:schemeClr val="bg1"/>
              </a:solidFill>
            </a:rPr>
            <a:t>.</a:t>
          </a:r>
        </a:p>
      </dgm:t>
    </dgm:pt>
    <dgm:pt modelId="{9114C904-665A-4BE8-95B1-4E4452DFCE8A}" type="parTrans" cxnId="{CCD28B23-6943-4A4F-8F91-919B715888AA}">
      <dgm:prSet/>
      <dgm:spPr/>
      <dgm:t>
        <a:bodyPr/>
        <a:lstStyle/>
        <a:p>
          <a:endParaRPr lang="en-US" sz="2000"/>
        </a:p>
      </dgm:t>
    </dgm:pt>
    <dgm:pt modelId="{63F29732-A14A-4C0F-A632-C28C93C7BE4E}" type="sibTrans" cxnId="{CCD28B23-6943-4A4F-8F91-919B715888AA}">
      <dgm:prSet/>
      <dgm:spPr/>
      <dgm:t>
        <a:bodyPr/>
        <a:lstStyle/>
        <a:p>
          <a:endParaRPr lang="en-US" sz="2000"/>
        </a:p>
      </dgm:t>
    </dgm:pt>
    <dgm:pt modelId="{F7D89F29-05EC-4BE9-8F20-088C4E4FEDD1}">
      <dgm:prSet phldrT="[Text]" custT="1"/>
      <dgm:spPr/>
      <dgm:t>
        <a:bodyPr/>
        <a:lstStyle/>
        <a:p>
          <a:r>
            <a:rPr lang="en-US" sz="2400" dirty="0"/>
            <a:t>Uni-Modal Function	</a:t>
          </a:r>
        </a:p>
      </dgm:t>
    </dgm:pt>
    <dgm:pt modelId="{D305FD2B-75A1-4D42-9989-672CCB1E2817}" type="parTrans" cxnId="{6B8DAA6F-018F-4469-A197-96453CEA2A2A}">
      <dgm:prSet/>
      <dgm:spPr/>
      <dgm:t>
        <a:bodyPr/>
        <a:lstStyle/>
        <a:p>
          <a:endParaRPr lang="en-US" sz="2000"/>
        </a:p>
      </dgm:t>
    </dgm:pt>
    <dgm:pt modelId="{89661307-E11C-4F82-8013-7FB5B5778091}" type="sibTrans" cxnId="{6B8DAA6F-018F-4469-A197-96453CEA2A2A}">
      <dgm:prSet/>
      <dgm:spPr/>
      <dgm:t>
        <a:bodyPr/>
        <a:lstStyle/>
        <a:p>
          <a:endParaRPr lang="en-US" sz="2000"/>
        </a:p>
      </dgm:t>
    </dgm:pt>
    <dgm:pt modelId="{D0965ACC-14A1-4D8C-9C39-61B501869094}" type="pres">
      <dgm:prSet presAssocID="{1D438BE1-3D0C-4712-BAA9-8DBBA0715B5E}" presName="Name0" presStyleCnt="0">
        <dgm:presLayoutVars>
          <dgm:dir/>
          <dgm:animLvl val="lvl"/>
          <dgm:resizeHandles val="exact"/>
        </dgm:presLayoutVars>
      </dgm:prSet>
      <dgm:spPr/>
    </dgm:pt>
    <dgm:pt modelId="{2D649A0E-97FB-4975-B21B-38C08B130C9E}" type="pres">
      <dgm:prSet presAssocID="{B48ADA33-C3A9-4C9A-B1A0-627440A9D5E7}" presName="linNode" presStyleCnt="0"/>
      <dgm:spPr/>
    </dgm:pt>
    <dgm:pt modelId="{1C487717-4E75-47C3-AD51-64A6D647DC0F}" type="pres">
      <dgm:prSet presAssocID="{B48ADA33-C3A9-4C9A-B1A0-627440A9D5E7}" presName="parTx" presStyleLbl="revTx" presStyleIdx="0" presStyleCnt="2">
        <dgm:presLayoutVars>
          <dgm:chMax val="1"/>
          <dgm:bulletEnabled val="1"/>
        </dgm:presLayoutVars>
      </dgm:prSet>
      <dgm:spPr/>
    </dgm:pt>
    <dgm:pt modelId="{D642DCCD-B7A5-41AD-9B05-C08C17B9EDD7}" type="pres">
      <dgm:prSet presAssocID="{B48ADA33-C3A9-4C9A-B1A0-627440A9D5E7}" presName="bracket" presStyleLbl="parChTrans1D1" presStyleIdx="0" presStyleCnt="2"/>
      <dgm:spPr/>
    </dgm:pt>
    <dgm:pt modelId="{E08C4AA9-1A40-4893-AC93-C7CB2B579884}" type="pres">
      <dgm:prSet presAssocID="{B48ADA33-C3A9-4C9A-B1A0-627440A9D5E7}" presName="spH" presStyleCnt="0"/>
      <dgm:spPr/>
    </dgm:pt>
    <dgm:pt modelId="{E69314A0-8C19-4799-AE07-8617C02AA504}" type="pres">
      <dgm:prSet presAssocID="{B48ADA33-C3A9-4C9A-B1A0-627440A9D5E7}" presName="desTx" presStyleLbl="node1" presStyleIdx="0" presStyleCnt="2">
        <dgm:presLayoutVars>
          <dgm:bulletEnabled val="1"/>
        </dgm:presLayoutVars>
      </dgm:prSet>
      <dgm:spPr/>
    </dgm:pt>
    <dgm:pt modelId="{B2A08C0C-4693-4351-9DC7-0B94997BC94C}" type="pres">
      <dgm:prSet presAssocID="{8D37D456-3082-433B-A42C-4FA629F2EC28}" presName="spV" presStyleCnt="0"/>
      <dgm:spPr/>
    </dgm:pt>
    <dgm:pt modelId="{16488CF7-D0E5-4128-BD94-3F3FA5EE2236}" type="pres">
      <dgm:prSet presAssocID="{0FFC061F-376E-4E06-A23C-4F7BAB21672F}" presName="linNode" presStyleCnt="0"/>
      <dgm:spPr/>
    </dgm:pt>
    <dgm:pt modelId="{2BF7CE8F-E9D4-46F4-8D55-EF04427F0467}" type="pres">
      <dgm:prSet presAssocID="{0FFC061F-376E-4E06-A23C-4F7BAB21672F}" presName="parTx" presStyleLbl="revTx" presStyleIdx="1" presStyleCnt="2">
        <dgm:presLayoutVars>
          <dgm:chMax val="1"/>
          <dgm:bulletEnabled val="1"/>
        </dgm:presLayoutVars>
      </dgm:prSet>
      <dgm:spPr/>
    </dgm:pt>
    <dgm:pt modelId="{C650FC53-AD99-4387-961E-9ACF13377C4D}" type="pres">
      <dgm:prSet presAssocID="{0FFC061F-376E-4E06-A23C-4F7BAB21672F}" presName="bracket" presStyleLbl="parChTrans1D1" presStyleIdx="1" presStyleCnt="2"/>
      <dgm:spPr/>
    </dgm:pt>
    <dgm:pt modelId="{7C35D17B-A404-4251-A25E-CA2DD076EB68}" type="pres">
      <dgm:prSet presAssocID="{0FFC061F-376E-4E06-A23C-4F7BAB21672F}" presName="spH" presStyleCnt="0"/>
      <dgm:spPr/>
    </dgm:pt>
    <dgm:pt modelId="{0C8590AB-027B-4AB5-92FF-DA35B9816C20}" type="pres">
      <dgm:prSet presAssocID="{0FFC061F-376E-4E06-A23C-4F7BAB21672F}" presName="desTx" presStyleLbl="node1" presStyleIdx="1" presStyleCnt="2">
        <dgm:presLayoutVars>
          <dgm:bulletEnabled val="1"/>
        </dgm:presLayoutVars>
      </dgm:prSet>
      <dgm:spPr/>
    </dgm:pt>
  </dgm:ptLst>
  <dgm:cxnLst>
    <dgm:cxn modelId="{29546D08-AB08-47FF-B4D3-580E1232D863}" type="presOf" srcId="{B48ADA33-C3A9-4C9A-B1A0-627440A9D5E7}" destId="{1C487717-4E75-47C3-AD51-64A6D647DC0F}" srcOrd="0" destOrd="0" presId="urn:diagrams.loki3.com/BracketList"/>
    <dgm:cxn modelId="{CCD28B23-6943-4A4F-8F91-919B715888AA}" srcId="{1D438BE1-3D0C-4712-BAA9-8DBBA0715B5E}" destId="{0FFC061F-376E-4E06-A23C-4F7BAB21672F}" srcOrd="1" destOrd="0" parTransId="{9114C904-665A-4BE8-95B1-4E4452DFCE8A}" sibTransId="{63F29732-A14A-4C0F-A632-C28C93C7BE4E}"/>
    <dgm:cxn modelId="{5C802D38-15F3-43AA-8D00-74A1A179CE50}" srcId="{B48ADA33-C3A9-4C9A-B1A0-627440A9D5E7}" destId="{924D82A7-E232-40C8-AFC9-E5368DE1ECB4}" srcOrd="0" destOrd="0" parTransId="{52B0DBB9-D153-4475-AE49-5F709F563623}" sibTransId="{5526324A-A23C-4A54-9373-61FAA149AC17}"/>
    <dgm:cxn modelId="{56A7D04E-5D1F-4A85-BD3C-03FA01EF557A}" srcId="{1D438BE1-3D0C-4712-BAA9-8DBBA0715B5E}" destId="{B48ADA33-C3A9-4C9A-B1A0-627440A9D5E7}" srcOrd="0" destOrd="0" parTransId="{A3C851AE-926C-4FBA-9F2D-78958E390C29}" sibTransId="{8D37D456-3082-433B-A42C-4FA629F2EC28}"/>
    <dgm:cxn modelId="{6B8DAA6F-018F-4469-A197-96453CEA2A2A}" srcId="{0FFC061F-376E-4E06-A23C-4F7BAB21672F}" destId="{F7D89F29-05EC-4BE9-8F20-088C4E4FEDD1}" srcOrd="0" destOrd="0" parTransId="{D305FD2B-75A1-4D42-9989-672CCB1E2817}" sibTransId="{89661307-E11C-4F82-8013-7FB5B5778091}"/>
    <dgm:cxn modelId="{7FACBA56-A66D-4E7B-8B93-9FDC1B531D59}" type="presOf" srcId="{F7D89F29-05EC-4BE9-8F20-088C4E4FEDD1}" destId="{0C8590AB-027B-4AB5-92FF-DA35B9816C20}" srcOrd="0" destOrd="0" presId="urn:diagrams.loki3.com/BracketList"/>
    <dgm:cxn modelId="{CD943A8C-8801-4C27-93BA-EDABE83735CA}" type="presOf" srcId="{1D438BE1-3D0C-4712-BAA9-8DBBA0715B5E}" destId="{D0965ACC-14A1-4D8C-9C39-61B501869094}" srcOrd="0" destOrd="0" presId="urn:diagrams.loki3.com/BracketList"/>
    <dgm:cxn modelId="{BD03C398-D75B-454C-B9F4-E06FAA29015A}" type="presOf" srcId="{924D82A7-E232-40C8-AFC9-E5368DE1ECB4}" destId="{E69314A0-8C19-4799-AE07-8617C02AA504}" srcOrd="0" destOrd="0" presId="urn:diagrams.loki3.com/BracketList"/>
    <dgm:cxn modelId="{F4243DE3-F6F7-4A8A-A853-EE8BCB2E7EEB}" type="presOf" srcId="{0FFC061F-376E-4E06-A23C-4F7BAB21672F}" destId="{2BF7CE8F-E9D4-46F4-8D55-EF04427F0467}" srcOrd="0" destOrd="0" presId="urn:diagrams.loki3.com/BracketList"/>
    <dgm:cxn modelId="{AC9A0CC1-2EED-4F73-8FBC-CB9592403F6D}" type="presParOf" srcId="{D0965ACC-14A1-4D8C-9C39-61B501869094}" destId="{2D649A0E-97FB-4975-B21B-38C08B130C9E}" srcOrd="0" destOrd="0" presId="urn:diagrams.loki3.com/BracketList"/>
    <dgm:cxn modelId="{6E99A1FE-8A00-4D45-B469-26887DF4D0ED}" type="presParOf" srcId="{2D649A0E-97FB-4975-B21B-38C08B130C9E}" destId="{1C487717-4E75-47C3-AD51-64A6D647DC0F}" srcOrd="0" destOrd="0" presId="urn:diagrams.loki3.com/BracketList"/>
    <dgm:cxn modelId="{C11D8CDA-C80D-45B2-89DB-F3D81F229B27}" type="presParOf" srcId="{2D649A0E-97FB-4975-B21B-38C08B130C9E}" destId="{D642DCCD-B7A5-41AD-9B05-C08C17B9EDD7}" srcOrd="1" destOrd="0" presId="urn:diagrams.loki3.com/BracketList"/>
    <dgm:cxn modelId="{69E9FF93-D7D4-4F51-9680-ED0B7D188B70}" type="presParOf" srcId="{2D649A0E-97FB-4975-B21B-38C08B130C9E}" destId="{E08C4AA9-1A40-4893-AC93-C7CB2B579884}" srcOrd="2" destOrd="0" presId="urn:diagrams.loki3.com/BracketList"/>
    <dgm:cxn modelId="{5E0BAD0F-1B25-477F-9C6B-21BF85DF0081}" type="presParOf" srcId="{2D649A0E-97FB-4975-B21B-38C08B130C9E}" destId="{E69314A0-8C19-4799-AE07-8617C02AA504}" srcOrd="3" destOrd="0" presId="urn:diagrams.loki3.com/BracketList"/>
    <dgm:cxn modelId="{11E9C814-9E7E-4AD6-85BB-6131C076DBBE}" type="presParOf" srcId="{D0965ACC-14A1-4D8C-9C39-61B501869094}" destId="{B2A08C0C-4693-4351-9DC7-0B94997BC94C}" srcOrd="1" destOrd="0" presId="urn:diagrams.loki3.com/BracketList"/>
    <dgm:cxn modelId="{0DD27B9F-E223-42C4-9605-E1F3689734E9}" type="presParOf" srcId="{D0965ACC-14A1-4D8C-9C39-61B501869094}" destId="{16488CF7-D0E5-4128-BD94-3F3FA5EE2236}" srcOrd="2" destOrd="0" presId="urn:diagrams.loki3.com/BracketList"/>
    <dgm:cxn modelId="{D7905761-5211-4408-B33F-8623C7534E3D}" type="presParOf" srcId="{16488CF7-D0E5-4128-BD94-3F3FA5EE2236}" destId="{2BF7CE8F-E9D4-46F4-8D55-EF04427F0467}" srcOrd="0" destOrd="0" presId="urn:diagrams.loki3.com/BracketList"/>
    <dgm:cxn modelId="{CABBC659-0F75-425C-8512-5D7CC1A74CFD}" type="presParOf" srcId="{16488CF7-D0E5-4128-BD94-3F3FA5EE2236}" destId="{C650FC53-AD99-4387-961E-9ACF13377C4D}" srcOrd="1" destOrd="0" presId="urn:diagrams.loki3.com/BracketList"/>
    <dgm:cxn modelId="{DED08F99-DC3C-4998-9744-E69208515C32}" type="presParOf" srcId="{16488CF7-D0E5-4128-BD94-3F3FA5EE2236}" destId="{7C35D17B-A404-4251-A25E-CA2DD076EB68}" srcOrd="2" destOrd="0" presId="urn:diagrams.loki3.com/BracketList"/>
    <dgm:cxn modelId="{184724AA-057E-427B-BACA-02494EB3FA5B}" type="presParOf" srcId="{16488CF7-D0E5-4128-BD94-3F3FA5EE2236}" destId="{0C8590AB-027B-4AB5-92FF-DA35B9816C20}"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574670-C892-4C03-9998-49FC0A9D8551}" type="doc">
      <dgm:prSet loTypeId="urn:diagrams.loki3.com/VaryingWidthList" loCatId="officeonline" qsTypeId="urn:microsoft.com/office/officeart/2005/8/quickstyle/3d3" qsCatId="3D" csTypeId="urn:microsoft.com/office/officeart/2005/8/colors/colorful5" csCatId="colorful" phldr="1"/>
      <dgm:spPr/>
    </dgm:pt>
    <dgm:pt modelId="{F7A13028-28AF-41CB-81A9-D9AB7DAEA7EC}">
      <dgm:prSet phldrT="[Text]" custT="1"/>
      <dgm:spPr/>
      <dgm:t>
        <a:bodyPr/>
        <a:lstStyle/>
        <a:p>
          <a:r>
            <a:rPr lang="en-US" sz="2400" dirty="0"/>
            <a:t>10D</a:t>
          </a:r>
        </a:p>
      </dgm:t>
    </dgm:pt>
    <dgm:pt modelId="{2AF263C3-9331-4959-AEDA-89F48621AF43}" type="parTrans" cxnId="{A5708880-351F-4EE0-AE13-C46A29AF7BC0}">
      <dgm:prSet/>
      <dgm:spPr/>
      <dgm:t>
        <a:bodyPr/>
        <a:lstStyle/>
        <a:p>
          <a:endParaRPr lang="en-US" sz="1050"/>
        </a:p>
      </dgm:t>
    </dgm:pt>
    <dgm:pt modelId="{2E1E171C-FF67-4E60-A0EC-06E98CBC4183}" type="sibTrans" cxnId="{A5708880-351F-4EE0-AE13-C46A29AF7BC0}">
      <dgm:prSet/>
      <dgm:spPr/>
      <dgm:t>
        <a:bodyPr/>
        <a:lstStyle/>
        <a:p>
          <a:endParaRPr lang="en-US" sz="1050"/>
        </a:p>
      </dgm:t>
    </dgm:pt>
    <dgm:pt modelId="{B0DBAA20-DF5C-4965-B057-C099525B610F}">
      <dgm:prSet phldrT="[Text]" custT="1"/>
      <dgm:spPr/>
      <dgm:t>
        <a:bodyPr/>
        <a:lstStyle/>
        <a:p>
          <a:r>
            <a:rPr lang="en-US" sz="2400" dirty="0"/>
            <a:t>20D</a:t>
          </a:r>
        </a:p>
      </dgm:t>
    </dgm:pt>
    <dgm:pt modelId="{CAC3C54F-76FC-4513-9F12-9665CD447A47}" type="parTrans" cxnId="{AB7C8F5A-9755-45D2-9DC8-95F4D81B92F3}">
      <dgm:prSet/>
      <dgm:spPr/>
      <dgm:t>
        <a:bodyPr/>
        <a:lstStyle/>
        <a:p>
          <a:endParaRPr lang="en-US" sz="1050"/>
        </a:p>
      </dgm:t>
    </dgm:pt>
    <dgm:pt modelId="{CA4C1F05-1EEB-4374-B660-0B8384B6B8A0}" type="sibTrans" cxnId="{AB7C8F5A-9755-45D2-9DC8-95F4D81B92F3}">
      <dgm:prSet/>
      <dgm:spPr/>
      <dgm:t>
        <a:bodyPr/>
        <a:lstStyle/>
        <a:p>
          <a:endParaRPr lang="en-US" sz="1050"/>
        </a:p>
      </dgm:t>
    </dgm:pt>
    <dgm:pt modelId="{4BB83C33-29D5-4D55-8D43-D51CFB76592A}">
      <dgm:prSet phldrT="[Text]" custT="1"/>
      <dgm:spPr/>
      <dgm:t>
        <a:bodyPr/>
        <a:lstStyle/>
        <a:p>
          <a:r>
            <a:rPr lang="en-US" sz="2400" dirty="0"/>
            <a:t>40D</a:t>
          </a:r>
        </a:p>
      </dgm:t>
    </dgm:pt>
    <dgm:pt modelId="{375FB4AB-7760-4538-95CE-67EEBA52E6AD}" type="parTrans" cxnId="{7EB99F0B-FC61-4466-8279-33905A7D79D0}">
      <dgm:prSet/>
      <dgm:spPr/>
      <dgm:t>
        <a:bodyPr/>
        <a:lstStyle/>
        <a:p>
          <a:endParaRPr lang="en-US" sz="1050"/>
        </a:p>
      </dgm:t>
    </dgm:pt>
    <dgm:pt modelId="{6A237D8E-F8F1-439B-BCD4-6256FF72D845}" type="sibTrans" cxnId="{7EB99F0B-FC61-4466-8279-33905A7D79D0}">
      <dgm:prSet/>
      <dgm:spPr/>
      <dgm:t>
        <a:bodyPr/>
        <a:lstStyle/>
        <a:p>
          <a:endParaRPr lang="en-US" sz="1050"/>
        </a:p>
      </dgm:t>
    </dgm:pt>
    <dgm:pt modelId="{BAD3DB5A-5293-4C20-B204-FDD539C3E9C9}" type="pres">
      <dgm:prSet presAssocID="{B9574670-C892-4C03-9998-49FC0A9D8551}" presName="Name0" presStyleCnt="0">
        <dgm:presLayoutVars>
          <dgm:resizeHandles/>
        </dgm:presLayoutVars>
      </dgm:prSet>
      <dgm:spPr/>
    </dgm:pt>
    <dgm:pt modelId="{10F8C1F0-820B-426B-A743-06F7510B332B}" type="pres">
      <dgm:prSet presAssocID="{F7A13028-28AF-41CB-81A9-D9AB7DAEA7EC}" presName="text" presStyleLbl="node1" presStyleIdx="0" presStyleCnt="3" custScaleY="12289" custLinFactY="-11946" custLinFactNeighborY="-100000">
        <dgm:presLayoutVars>
          <dgm:bulletEnabled val="1"/>
        </dgm:presLayoutVars>
      </dgm:prSet>
      <dgm:spPr/>
    </dgm:pt>
    <dgm:pt modelId="{09ED9C63-0A53-43FE-85AC-BCBAD725D26C}" type="pres">
      <dgm:prSet presAssocID="{2E1E171C-FF67-4E60-A0EC-06E98CBC4183}" presName="space" presStyleCnt="0"/>
      <dgm:spPr/>
    </dgm:pt>
    <dgm:pt modelId="{8F43CE8F-A6C2-4686-8ED3-FED22F47160D}" type="pres">
      <dgm:prSet presAssocID="{B0DBAA20-DF5C-4965-B057-C099525B610F}" presName="text" presStyleLbl="node1" presStyleIdx="1" presStyleCnt="3" custScaleY="12289">
        <dgm:presLayoutVars>
          <dgm:bulletEnabled val="1"/>
        </dgm:presLayoutVars>
      </dgm:prSet>
      <dgm:spPr/>
    </dgm:pt>
    <dgm:pt modelId="{0211EA57-9363-468D-AEBD-215AEDA95DA9}" type="pres">
      <dgm:prSet presAssocID="{CA4C1F05-1EEB-4374-B660-0B8384B6B8A0}" presName="space" presStyleCnt="0"/>
      <dgm:spPr/>
    </dgm:pt>
    <dgm:pt modelId="{63469F70-9974-4E0D-8EA5-4D011EF51E2B}" type="pres">
      <dgm:prSet presAssocID="{4BB83C33-29D5-4D55-8D43-D51CFB76592A}" presName="text" presStyleLbl="node1" presStyleIdx="2" presStyleCnt="3" custScaleY="12289" custLinFactY="15393" custLinFactNeighborY="100000">
        <dgm:presLayoutVars>
          <dgm:bulletEnabled val="1"/>
        </dgm:presLayoutVars>
      </dgm:prSet>
      <dgm:spPr/>
    </dgm:pt>
  </dgm:ptLst>
  <dgm:cxnLst>
    <dgm:cxn modelId="{7EB99F0B-FC61-4466-8279-33905A7D79D0}" srcId="{B9574670-C892-4C03-9998-49FC0A9D8551}" destId="{4BB83C33-29D5-4D55-8D43-D51CFB76592A}" srcOrd="2" destOrd="0" parTransId="{375FB4AB-7760-4538-95CE-67EEBA52E6AD}" sibTransId="{6A237D8E-F8F1-439B-BCD4-6256FF72D845}"/>
    <dgm:cxn modelId="{B52E6F36-ED4D-41E6-BFBB-F83CDCC58B37}" type="presOf" srcId="{B0DBAA20-DF5C-4965-B057-C099525B610F}" destId="{8F43CE8F-A6C2-4686-8ED3-FED22F47160D}" srcOrd="0" destOrd="0" presId="urn:diagrams.loki3.com/VaryingWidthList"/>
    <dgm:cxn modelId="{AB7C8F5A-9755-45D2-9DC8-95F4D81B92F3}" srcId="{B9574670-C892-4C03-9998-49FC0A9D8551}" destId="{B0DBAA20-DF5C-4965-B057-C099525B610F}" srcOrd="1" destOrd="0" parTransId="{CAC3C54F-76FC-4513-9F12-9665CD447A47}" sibTransId="{CA4C1F05-1EEB-4374-B660-0B8384B6B8A0}"/>
    <dgm:cxn modelId="{A5708880-351F-4EE0-AE13-C46A29AF7BC0}" srcId="{B9574670-C892-4C03-9998-49FC0A9D8551}" destId="{F7A13028-28AF-41CB-81A9-D9AB7DAEA7EC}" srcOrd="0" destOrd="0" parTransId="{2AF263C3-9331-4959-AEDA-89F48621AF43}" sibTransId="{2E1E171C-FF67-4E60-A0EC-06E98CBC4183}"/>
    <dgm:cxn modelId="{89C8F2AA-AAD0-4EFA-8C6F-D1975EE67A2B}" type="presOf" srcId="{B9574670-C892-4C03-9998-49FC0A9D8551}" destId="{BAD3DB5A-5293-4C20-B204-FDD539C3E9C9}" srcOrd="0" destOrd="0" presId="urn:diagrams.loki3.com/VaryingWidthList"/>
    <dgm:cxn modelId="{460550D6-A4F6-4772-8AA4-1DD6DB4ED598}" type="presOf" srcId="{F7A13028-28AF-41CB-81A9-D9AB7DAEA7EC}" destId="{10F8C1F0-820B-426B-A743-06F7510B332B}" srcOrd="0" destOrd="0" presId="urn:diagrams.loki3.com/VaryingWidthList"/>
    <dgm:cxn modelId="{C97B97FB-4C9D-46E7-90C5-3D54F1D02718}" type="presOf" srcId="{4BB83C33-29D5-4D55-8D43-D51CFB76592A}" destId="{63469F70-9974-4E0D-8EA5-4D011EF51E2B}" srcOrd="0" destOrd="0" presId="urn:diagrams.loki3.com/VaryingWidthList"/>
    <dgm:cxn modelId="{1389B6B5-FD08-4414-BE7F-FEAC39B6306C}" type="presParOf" srcId="{BAD3DB5A-5293-4C20-B204-FDD539C3E9C9}" destId="{10F8C1F0-820B-426B-A743-06F7510B332B}" srcOrd="0" destOrd="0" presId="urn:diagrams.loki3.com/VaryingWidthList"/>
    <dgm:cxn modelId="{01CA4163-92FF-4139-9685-5B1EC603B701}" type="presParOf" srcId="{BAD3DB5A-5293-4C20-B204-FDD539C3E9C9}" destId="{09ED9C63-0A53-43FE-85AC-BCBAD725D26C}" srcOrd="1" destOrd="0" presId="urn:diagrams.loki3.com/VaryingWidthList"/>
    <dgm:cxn modelId="{B61D99B4-515E-4867-9A86-15220A94A921}" type="presParOf" srcId="{BAD3DB5A-5293-4C20-B204-FDD539C3E9C9}" destId="{8F43CE8F-A6C2-4686-8ED3-FED22F47160D}" srcOrd="2" destOrd="0" presId="urn:diagrams.loki3.com/VaryingWidthList"/>
    <dgm:cxn modelId="{9C94CADB-90F5-460A-84E3-1CF0E89AEE39}" type="presParOf" srcId="{BAD3DB5A-5293-4C20-B204-FDD539C3E9C9}" destId="{0211EA57-9363-468D-AEBD-215AEDA95DA9}" srcOrd="3" destOrd="0" presId="urn:diagrams.loki3.com/VaryingWidthList"/>
    <dgm:cxn modelId="{1F77F362-2413-4F7C-B761-47228649C46F}" type="presParOf" srcId="{BAD3DB5A-5293-4C20-B204-FDD539C3E9C9}" destId="{63469F70-9974-4E0D-8EA5-4D011EF51E2B}" srcOrd="4"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574670-C892-4C03-9998-49FC0A9D8551}" type="doc">
      <dgm:prSet loTypeId="urn:diagrams.loki3.com/VaryingWidthList" loCatId="officeonline" qsTypeId="urn:microsoft.com/office/officeart/2005/8/quickstyle/3d3" qsCatId="3D" csTypeId="urn:microsoft.com/office/officeart/2005/8/colors/colorful5" csCatId="colorful" phldr="1"/>
      <dgm:spPr/>
    </dgm:pt>
    <dgm:pt modelId="{F7A13028-28AF-41CB-81A9-D9AB7DAEA7EC}">
      <dgm:prSet phldrT="[Text]" custT="1"/>
      <dgm:spPr/>
      <dgm:t>
        <a:bodyPr/>
        <a:lstStyle/>
        <a:p>
          <a:r>
            <a:rPr lang="en-US" sz="2400" dirty="0"/>
            <a:t>10D</a:t>
          </a:r>
        </a:p>
      </dgm:t>
    </dgm:pt>
    <dgm:pt modelId="{2AF263C3-9331-4959-AEDA-89F48621AF43}" type="parTrans" cxnId="{A5708880-351F-4EE0-AE13-C46A29AF7BC0}">
      <dgm:prSet/>
      <dgm:spPr/>
      <dgm:t>
        <a:bodyPr/>
        <a:lstStyle/>
        <a:p>
          <a:endParaRPr lang="en-US" sz="1050"/>
        </a:p>
      </dgm:t>
    </dgm:pt>
    <dgm:pt modelId="{2E1E171C-FF67-4E60-A0EC-06E98CBC4183}" type="sibTrans" cxnId="{A5708880-351F-4EE0-AE13-C46A29AF7BC0}">
      <dgm:prSet/>
      <dgm:spPr/>
      <dgm:t>
        <a:bodyPr/>
        <a:lstStyle/>
        <a:p>
          <a:endParaRPr lang="en-US" sz="1050"/>
        </a:p>
      </dgm:t>
    </dgm:pt>
    <dgm:pt modelId="{4BB83C33-29D5-4D55-8D43-D51CFB76592A}">
      <dgm:prSet phldrT="[Text]" custT="1"/>
      <dgm:spPr/>
      <dgm:t>
        <a:bodyPr/>
        <a:lstStyle/>
        <a:p>
          <a:r>
            <a:rPr lang="en-US" sz="2400" dirty="0"/>
            <a:t>40D</a:t>
          </a:r>
        </a:p>
      </dgm:t>
    </dgm:pt>
    <dgm:pt modelId="{375FB4AB-7760-4538-95CE-67EEBA52E6AD}" type="parTrans" cxnId="{7EB99F0B-FC61-4466-8279-33905A7D79D0}">
      <dgm:prSet/>
      <dgm:spPr/>
      <dgm:t>
        <a:bodyPr/>
        <a:lstStyle/>
        <a:p>
          <a:endParaRPr lang="en-US" sz="1050"/>
        </a:p>
      </dgm:t>
    </dgm:pt>
    <dgm:pt modelId="{6A237D8E-F8F1-439B-BCD4-6256FF72D845}" type="sibTrans" cxnId="{7EB99F0B-FC61-4466-8279-33905A7D79D0}">
      <dgm:prSet/>
      <dgm:spPr/>
      <dgm:t>
        <a:bodyPr/>
        <a:lstStyle/>
        <a:p>
          <a:endParaRPr lang="en-US" sz="1050"/>
        </a:p>
      </dgm:t>
    </dgm:pt>
    <dgm:pt modelId="{BAD3DB5A-5293-4C20-B204-FDD539C3E9C9}" type="pres">
      <dgm:prSet presAssocID="{B9574670-C892-4C03-9998-49FC0A9D8551}" presName="Name0" presStyleCnt="0">
        <dgm:presLayoutVars>
          <dgm:resizeHandles/>
        </dgm:presLayoutVars>
      </dgm:prSet>
      <dgm:spPr/>
    </dgm:pt>
    <dgm:pt modelId="{10F8C1F0-820B-426B-A743-06F7510B332B}" type="pres">
      <dgm:prSet presAssocID="{F7A13028-28AF-41CB-81A9-D9AB7DAEA7EC}" presName="text" presStyleLbl="node1" presStyleIdx="0" presStyleCnt="2" custScaleY="12289" custLinFactY="-11946" custLinFactNeighborY="-100000">
        <dgm:presLayoutVars>
          <dgm:bulletEnabled val="1"/>
        </dgm:presLayoutVars>
      </dgm:prSet>
      <dgm:spPr/>
    </dgm:pt>
    <dgm:pt modelId="{09ED9C63-0A53-43FE-85AC-BCBAD725D26C}" type="pres">
      <dgm:prSet presAssocID="{2E1E171C-FF67-4E60-A0EC-06E98CBC4183}" presName="space" presStyleCnt="0"/>
      <dgm:spPr/>
    </dgm:pt>
    <dgm:pt modelId="{63469F70-9974-4E0D-8EA5-4D011EF51E2B}" type="pres">
      <dgm:prSet presAssocID="{4BB83C33-29D5-4D55-8D43-D51CFB76592A}" presName="text" presStyleLbl="node1" presStyleIdx="1" presStyleCnt="2" custScaleY="12289" custLinFactY="15393" custLinFactNeighborX="46651" custLinFactNeighborY="100000">
        <dgm:presLayoutVars>
          <dgm:bulletEnabled val="1"/>
        </dgm:presLayoutVars>
      </dgm:prSet>
      <dgm:spPr/>
    </dgm:pt>
  </dgm:ptLst>
  <dgm:cxnLst>
    <dgm:cxn modelId="{7EB99F0B-FC61-4466-8279-33905A7D79D0}" srcId="{B9574670-C892-4C03-9998-49FC0A9D8551}" destId="{4BB83C33-29D5-4D55-8D43-D51CFB76592A}" srcOrd="1" destOrd="0" parTransId="{375FB4AB-7760-4538-95CE-67EEBA52E6AD}" sibTransId="{6A237D8E-F8F1-439B-BCD4-6256FF72D845}"/>
    <dgm:cxn modelId="{A5708880-351F-4EE0-AE13-C46A29AF7BC0}" srcId="{B9574670-C892-4C03-9998-49FC0A9D8551}" destId="{F7A13028-28AF-41CB-81A9-D9AB7DAEA7EC}" srcOrd="0" destOrd="0" parTransId="{2AF263C3-9331-4959-AEDA-89F48621AF43}" sibTransId="{2E1E171C-FF67-4E60-A0EC-06E98CBC4183}"/>
    <dgm:cxn modelId="{89C8F2AA-AAD0-4EFA-8C6F-D1975EE67A2B}" type="presOf" srcId="{B9574670-C892-4C03-9998-49FC0A9D8551}" destId="{BAD3DB5A-5293-4C20-B204-FDD539C3E9C9}" srcOrd="0" destOrd="0" presId="urn:diagrams.loki3.com/VaryingWidthList"/>
    <dgm:cxn modelId="{460550D6-A4F6-4772-8AA4-1DD6DB4ED598}" type="presOf" srcId="{F7A13028-28AF-41CB-81A9-D9AB7DAEA7EC}" destId="{10F8C1F0-820B-426B-A743-06F7510B332B}" srcOrd="0" destOrd="0" presId="urn:diagrams.loki3.com/VaryingWidthList"/>
    <dgm:cxn modelId="{C97B97FB-4C9D-46E7-90C5-3D54F1D02718}" type="presOf" srcId="{4BB83C33-29D5-4D55-8D43-D51CFB76592A}" destId="{63469F70-9974-4E0D-8EA5-4D011EF51E2B}" srcOrd="0" destOrd="0" presId="urn:diagrams.loki3.com/VaryingWidthList"/>
    <dgm:cxn modelId="{1389B6B5-FD08-4414-BE7F-FEAC39B6306C}" type="presParOf" srcId="{BAD3DB5A-5293-4C20-B204-FDD539C3E9C9}" destId="{10F8C1F0-820B-426B-A743-06F7510B332B}" srcOrd="0" destOrd="0" presId="urn:diagrams.loki3.com/VaryingWidthList"/>
    <dgm:cxn modelId="{01CA4163-92FF-4139-9685-5B1EC603B701}" type="presParOf" srcId="{BAD3DB5A-5293-4C20-B204-FDD539C3E9C9}" destId="{09ED9C63-0A53-43FE-85AC-BCBAD725D26C}" srcOrd="1" destOrd="0" presId="urn:diagrams.loki3.com/VaryingWidthList"/>
    <dgm:cxn modelId="{1F77F362-2413-4F7C-B761-47228649C46F}" type="presParOf" srcId="{BAD3DB5A-5293-4C20-B204-FDD539C3E9C9}" destId="{63469F70-9974-4E0D-8EA5-4D011EF51E2B}" srcOrd="2"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5D4363-B1C9-4C1F-B8D5-47C06D0454A2}" type="doc">
      <dgm:prSet loTypeId="urn:microsoft.com/office/officeart/2005/8/layout/vList3" loCatId="picture" qsTypeId="urn:microsoft.com/office/officeart/2005/8/quickstyle/3d2" qsCatId="3D" csTypeId="urn:microsoft.com/office/officeart/2005/8/colors/colorful5" csCatId="colorful" phldr="1"/>
      <dgm:spPr/>
    </dgm:pt>
    <dgm:pt modelId="{ED90FB6E-F011-41ED-A3E1-7F5F9EFE656A}">
      <dgm:prSet phldrT="[Text]" custT="1"/>
      <dgm:spPr/>
      <dgm:t>
        <a:bodyPr/>
        <a:lstStyle/>
        <a:p>
          <a:r>
            <a:rPr lang="en-US" sz="2400" b="0" i="0" dirty="0">
              <a:solidFill>
                <a:schemeClr val="tx1"/>
              </a:solidFill>
            </a:rPr>
            <a:t>RANDOMSEARCH-5</a:t>
          </a:r>
          <a:br>
            <a:rPr lang="en-US" sz="2400">
              <a:solidFill>
                <a:schemeClr val="tx1"/>
              </a:solidFill>
            </a:rPr>
          </a:br>
          <a:endParaRPr lang="en-US" sz="2400" dirty="0">
            <a:solidFill>
              <a:schemeClr val="tx1"/>
            </a:solidFill>
          </a:endParaRPr>
        </a:p>
      </dgm:t>
    </dgm:pt>
    <dgm:pt modelId="{3472A67B-9A03-489A-B530-6A47184F6D68}" type="parTrans" cxnId="{DA672A60-C649-443A-B2DA-10415D41B3E1}">
      <dgm:prSet/>
      <dgm:spPr/>
      <dgm:t>
        <a:bodyPr/>
        <a:lstStyle/>
        <a:p>
          <a:endParaRPr lang="en-US" sz="5400">
            <a:solidFill>
              <a:schemeClr val="tx1"/>
            </a:solidFill>
          </a:endParaRPr>
        </a:p>
      </dgm:t>
    </dgm:pt>
    <dgm:pt modelId="{6E7C615C-DF74-42F4-AF78-EFDC0DA22ED8}" type="sibTrans" cxnId="{DA672A60-C649-443A-B2DA-10415D41B3E1}">
      <dgm:prSet/>
      <dgm:spPr/>
      <dgm:t>
        <a:bodyPr/>
        <a:lstStyle/>
        <a:p>
          <a:endParaRPr lang="en-US" sz="5400">
            <a:solidFill>
              <a:schemeClr val="tx1"/>
            </a:solidFill>
          </a:endParaRPr>
        </a:p>
      </dgm:t>
    </dgm:pt>
    <dgm:pt modelId="{6FB8D7BA-41E4-4E8A-B9CA-BEDB3ED73635}">
      <dgm:prSet phldrT="[Text]" custT="1"/>
      <dgm:spPr/>
      <dgm:t>
        <a:bodyPr/>
        <a:lstStyle/>
        <a:p>
          <a:r>
            <a:rPr lang="en-US" sz="2400" b="0" i="0" dirty="0">
              <a:solidFill>
                <a:schemeClr val="tx1"/>
              </a:solidFill>
            </a:rPr>
            <a:t>BFGS SciPy 2019</a:t>
          </a:r>
          <a:endParaRPr lang="en-US" sz="2400" dirty="0">
            <a:solidFill>
              <a:schemeClr val="tx1"/>
            </a:solidFill>
          </a:endParaRPr>
        </a:p>
      </dgm:t>
    </dgm:pt>
    <dgm:pt modelId="{C0EBF24E-1F51-40A2-BE20-56447FE54315}" type="sibTrans" cxnId="{B32C7671-CDA1-492B-A2C0-4E1CFCC2C7B6}">
      <dgm:prSet/>
      <dgm:spPr/>
      <dgm:t>
        <a:bodyPr/>
        <a:lstStyle/>
        <a:p>
          <a:endParaRPr lang="en-US" sz="5400">
            <a:solidFill>
              <a:schemeClr val="tx1"/>
            </a:solidFill>
          </a:endParaRPr>
        </a:p>
      </dgm:t>
    </dgm:pt>
    <dgm:pt modelId="{64014427-9AF9-443B-941A-F93191AB0530}" type="parTrans" cxnId="{B32C7671-CDA1-492B-A2C0-4E1CFCC2C7B6}">
      <dgm:prSet/>
      <dgm:spPr/>
      <dgm:t>
        <a:bodyPr/>
        <a:lstStyle/>
        <a:p>
          <a:endParaRPr lang="en-US" sz="5400">
            <a:solidFill>
              <a:schemeClr val="tx1"/>
            </a:solidFill>
          </a:endParaRPr>
        </a:p>
      </dgm:t>
    </dgm:pt>
    <dgm:pt modelId="{189EC885-A9F5-4BF9-8D4A-B65E658AC5AA}">
      <dgm:prSet phldrT="[Text]" custT="1"/>
      <dgm:spPr/>
      <dgm:t>
        <a:bodyPr/>
        <a:lstStyle/>
        <a:p>
          <a:r>
            <a:rPr lang="en-US" sz="2400" b="0" i="0" dirty="0">
              <a:solidFill>
                <a:schemeClr val="tx1"/>
              </a:solidFill>
            </a:rPr>
            <a:t>BIPOP CMA ES Hansen noiseless</a:t>
          </a:r>
          <a:br>
            <a:rPr lang="en-US" sz="2400" dirty="0">
              <a:solidFill>
                <a:schemeClr val="tx1"/>
              </a:solidFill>
            </a:rPr>
          </a:br>
          <a:endParaRPr lang="en-US" sz="2400" dirty="0">
            <a:solidFill>
              <a:schemeClr val="tx1"/>
            </a:solidFill>
          </a:endParaRPr>
        </a:p>
      </dgm:t>
    </dgm:pt>
    <dgm:pt modelId="{D7B7AE78-A5B2-4A65-AB89-BAE420D1C1F1}" type="parTrans" cxnId="{CC19542B-5EBA-40AB-BC3D-C06524611E8E}">
      <dgm:prSet/>
      <dgm:spPr/>
      <dgm:t>
        <a:bodyPr/>
        <a:lstStyle/>
        <a:p>
          <a:endParaRPr lang="en-US" sz="5400">
            <a:solidFill>
              <a:schemeClr val="tx1"/>
            </a:solidFill>
          </a:endParaRPr>
        </a:p>
      </dgm:t>
    </dgm:pt>
    <dgm:pt modelId="{A2F7224E-8415-4A4B-8076-F86365E98195}" type="sibTrans" cxnId="{CC19542B-5EBA-40AB-BC3D-C06524611E8E}">
      <dgm:prSet/>
      <dgm:spPr/>
      <dgm:t>
        <a:bodyPr/>
        <a:lstStyle/>
        <a:p>
          <a:endParaRPr lang="en-US" sz="5400">
            <a:solidFill>
              <a:schemeClr val="tx1"/>
            </a:solidFill>
          </a:endParaRPr>
        </a:p>
      </dgm:t>
    </dgm:pt>
    <dgm:pt modelId="{B5FEC6B6-F445-4255-BAF5-5246DC33322A}">
      <dgm:prSet phldrT="[Text]" custT="1"/>
      <dgm:spPr/>
      <dgm:t>
        <a:bodyPr/>
        <a:lstStyle/>
        <a:p>
          <a:r>
            <a:rPr lang="en-US" sz="2400" b="0" i="0" dirty="0">
              <a:solidFill>
                <a:schemeClr val="tx1"/>
              </a:solidFill>
            </a:rPr>
            <a:t> best 2009: which is an algorithm that takes the best parameters among a 31 Algorithms</a:t>
          </a:r>
          <a:endParaRPr lang="en-US" sz="2400" dirty="0">
            <a:solidFill>
              <a:schemeClr val="tx1"/>
            </a:solidFill>
          </a:endParaRPr>
        </a:p>
      </dgm:t>
    </dgm:pt>
    <dgm:pt modelId="{3601EC68-01A0-4235-8CD7-6FAF38E7748E}" type="parTrans" cxnId="{DF919CC3-3F89-43B5-B42B-90758D3412F8}">
      <dgm:prSet/>
      <dgm:spPr/>
      <dgm:t>
        <a:bodyPr/>
        <a:lstStyle/>
        <a:p>
          <a:endParaRPr lang="en-US" sz="5400">
            <a:solidFill>
              <a:schemeClr val="tx1"/>
            </a:solidFill>
          </a:endParaRPr>
        </a:p>
      </dgm:t>
    </dgm:pt>
    <dgm:pt modelId="{74C76B8B-85F8-4C33-A3FB-2B2F87EC25AD}" type="sibTrans" cxnId="{DF919CC3-3F89-43B5-B42B-90758D3412F8}">
      <dgm:prSet/>
      <dgm:spPr/>
      <dgm:t>
        <a:bodyPr/>
        <a:lstStyle/>
        <a:p>
          <a:endParaRPr lang="en-US" sz="5400">
            <a:solidFill>
              <a:schemeClr val="tx1"/>
            </a:solidFill>
          </a:endParaRPr>
        </a:p>
      </dgm:t>
    </dgm:pt>
    <dgm:pt modelId="{280D6AC2-A87A-4DAB-B2A9-DCB3E1B2EF4A}" type="pres">
      <dgm:prSet presAssocID="{655D4363-B1C9-4C1F-B8D5-47C06D0454A2}" presName="linearFlow" presStyleCnt="0">
        <dgm:presLayoutVars>
          <dgm:dir/>
          <dgm:resizeHandles val="exact"/>
        </dgm:presLayoutVars>
      </dgm:prSet>
      <dgm:spPr/>
    </dgm:pt>
    <dgm:pt modelId="{09995D79-10DF-4470-88B8-B72343A6773D}" type="pres">
      <dgm:prSet presAssocID="{ED90FB6E-F011-41ED-A3E1-7F5F9EFE656A}" presName="composite" presStyleCnt="0"/>
      <dgm:spPr/>
    </dgm:pt>
    <dgm:pt modelId="{874D75E2-CDD2-4498-B96F-632BDDD3D293}" type="pres">
      <dgm:prSet presAssocID="{ED90FB6E-F011-41ED-A3E1-7F5F9EFE656A}" presName="imgShp" presStyleLbl="fgImgPlace1" presStyleIdx="0" presStyleCnt="4"/>
      <dgm:spPr/>
    </dgm:pt>
    <dgm:pt modelId="{F9223A3E-0F9D-4F90-8356-98E8013DD677}" type="pres">
      <dgm:prSet presAssocID="{ED90FB6E-F011-41ED-A3E1-7F5F9EFE656A}" presName="txShp" presStyleLbl="node1" presStyleIdx="0" presStyleCnt="4">
        <dgm:presLayoutVars>
          <dgm:bulletEnabled val="1"/>
        </dgm:presLayoutVars>
      </dgm:prSet>
      <dgm:spPr/>
    </dgm:pt>
    <dgm:pt modelId="{1C554443-228D-406D-8655-4FE129093DA8}" type="pres">
      <dgm:prSet presAssocID="{6E7C615C-DF74-42F4-AF78-EFDC0DA22ED8}" presName="spacing" presStyleCnt="0"/>
      <dgm:spPr/>
    </dgm:pt>
    <dgm:pt modelId="{89E16DB5-A018-4E27-8C36-4CC8793E5605}" type="pres">
      <dgm:prSet presAssocID="{6FB8D7BA-41E4-4E8A-B9CA-BEDB3ED73635}" presName="composite" presStyleCnt="0"/>
      <dgm:spPr/>
    </dgm:pt>
    <dgm:pt modelId="{B026DCE5-7780-4F47-A61C-5706AA2F1FAB}" type="pres">
      <dgm:prSet presAssocID="{6FB8D7BA-41E4-4E8A-B9CA-BEDB3ED73635}" presName="imgShp" presStyleLbl="fgImgPlace1" presStyleIdx="1" presStyleCnt="4"/>
      <dgm:spPr/>
    </dgm:pt>
    <dgm:pt modelId="{ADBC6AB9-156C-4B25-870F-7F5FC7846D6F}" type="pres">
      <dgm:prSet presAssocID="{6FB8D7BA-41E4-4E8A-B9CA-BEDB3ED73635}" presName="txShp" presStyleLbl="node1" presStyleIdx="1" presStyleCnt="4">
        <dgm:presLayoutVars>
          <dgm:bulletEnabled val="1"/>
        </dgm:presLayoutVars>
      </dgm:prSet>
      <dgm:spPr/>
    </dgm:pt>
    <dgm:pt modelId="{C4AEC2FC-F7BE-45EA-A94E-3F3AF2D914EE}" type="pres">
      <dgm:prSet presAssocID="{C0EBF24E-1F51-40A2-BE20-56447FE54315}" presName="spacing" presStyleCnt="0"/>
      <dgm:spPr/>
    </dgm:pt>
    <dgm:pt modelId="{6804E6DD-B5B4-47A5-B908-401F045FCA24}" type="pres">
      <dgm:prSet presAssocID="{189EC885-A9F5-4BF9-8D4A-B65E658AC5AA}" presName="composite" presStyleCnt="0"/>
      <dgm:spPr/>
    </dgm:pt>
    <dgm:pt modelId="{1DE8D9E9-A333-4BD7-8A29-1DF4F783F8F9}" type="pres">
      <dgm:prSet presAssocID="{189EC885-A9F5-4BF9-8D4A-B65E658AC5AA}" presName="imgShp" presStyleLbl="fgImgPlace1" presStyleIdx="2" presStyleCnt="4"/>
      <dgm:spPr/>
    </dgm:pt>
    <dgm:pt modelId="{2853BEDC-EB6C-4541-975C-41DCD20377E4}" type="pres">
      <dgm:prSet presAssocID="{189EC885-A9F5-4BF9-8D4A-B65E658AC5AA}" presName="txShp" presStyleLbl="node1" presStyleIdx="2" presStyleCnt="4">
        <dgm:presLayoutVars>
          <dgm:bulletEnabled val="1"/>
        </dgm:presLayoutVars>
      </dgm:prSet>
      <dgm:spPr/>
    </dgm:pt>
    <dgm:pt modelId="{43004F55-8E42-42D9-8854-A3FEB19F08A0}" type="pres">
      <dgm:prSet presAssocID="{A2F7224E-8415-4A4B-8076-F86365E98195}" presName="spacing" presStyleCnt="0"/>
      <dgm:spPr/>
    </dgm:pt>
    <dgm:pt modelId="{DB12294B-D460-4999-8BC1-7D737270A976}" type="pres">
      <dgm:prSet presAssocID="{B5FEC6B6-F445-4255-BAF5-5246DC33322A}" presName="composite" presStyleCnt="0"/>
      <dgm:spPr/>
    </dgm:pt>
    <dgm:pt modelId="{A8A1F220-E5CE-4170-BF6C-DB4914D87500}" type="pres">
      <dgm:prSet presAssocID="{B5FEC6B6-F445-4255-BAF5-5246DC33322A}" presName="imgShp" presStyleLbl="fgImgPlace1" presStyleIdx="3" presStyleCnt="4"/>
      <dgm:spPr/>
    </dgm:pt>
    <dgm:pt modelId="{608DF069-6227-494C-B3F0-49AD65A46857}" type="pres">
      <dgm:prSet presAssocID="{B5FEC6B6-F445-4255-BAF5-5246DC33322A}" presName="txShp" presStyleLbl="node1" presStyleIdx="3" presStyleCnt="4">
        <dgm:presLayoutVars>
          <dgm:bulletEnabled val="1"/>
        </dgm:presLayoutVars>
      </dgm:prSet>
      <dgm:spPr/>
    </dgm:pt>
  </dgm:ptLst>
  <dgm:cxnLst>
    <dgm:cxn modelId="{CC17FC0D-3B4A-42A2-AEE0-992082DD57D8}" type="presOf" srcId="{ED90FB6E-F011-41ED-A3E1-7F5F9EFE656A}" destId="{F9223A3E-0F9D-4F90-8356-98E8013DD677}" srcOrd="0" destOrd="0" presId="urn:microsoft.com/office/officeart/2005/8/layout/vList3"/>
    <dgm:cxn modelId="{CC19542B-5EBA-40AB-BC3D-C06524611E8E}" srcId="{655D4363-B1C9-4C1F-B8D5-47C06D0454A2}" destId="{189EC885-A9F5-4BF9-8D4A-B65E658AC5AA}" srcOrd="2" destOrd="0" parTransId="{D7B7AE78-A5B2-4A65-AB89-BAE420D1C1F1}" sibTransId="{A2F7224E-8415-4A4B-8076-F86365E98195}"/>
    <dgm:cxn modelId="{6DD3D533-6D86-4123-8777-2E2C0A81BBFC}" type="presOf" srcId="{655D4363-B1C9-4C1F-B8D5-47C06D0454A2}" destId="{280D6AC2-A87A-4DAB-B2A9-DCB3E1B2EF4A}" srcOrd="0" destOrd="0" presId="urn:microsoft.com/office/officeart/2005/8/layout/vList3"/>
    <dgm:cxn modelId="{DA672A60-C649-443A-B2DA-10415D41B3E1}" srcId="{655D4363-B1C9-4C1F-B8D5-47C06D0454A2}" destId="{ED90FB6E-F011-41ED-A3E1-7F5F9EFE656A}" srcOrd="0" destOrd="0" parTransId="{3472A67B-9A03-489A-B530-6A47184F6D68}" sibTransId="{6E7C615C-DF74-42F4-AF78-EFDC0DA22ED8}"/>
    <dgm:cxn modelId="{B32C7671-CDA1-492B-A2C0-4E1CFCC2C7B6}" srcId="{655D4363-B1C9-4C1F-B8D5-47C06D0454A2}" destId="{6FB8D7BA-41E4-4E8A-B9CA-BEDB3ED73635}" srcOrd="1" destOrd="0" parTransId="{64014427-9AF9-443B-941A-F93191AB0530}" sibTransId="{C0EBF24E-1F51-40A2-BE20-56447FE54315}"/>
    <dgm:cxn modelId="{0DB7C67C-6390-408C-97A5-22F95B5E98BB}" type="presOf" srcId="{B5FEC6B6-F445-4255-BAF5-5246DC33322A}" destId="{608DF069-6227-494C-B3F0-49AD65A46857}" srcOrd="0" destOrd="0" presId="urn:microsoft.com/office/officeart/2005/8/layout/vList3"/>
    <dgm:cxn modelId="{9025C298-B6DC-4B19-A8EC-3E40077A76AA}" type="presOf" srcId="{6FB8D7BA-41E4-4E8A-B9CA-BEDB3ED73635}" destId="{ADBC6AB9-156C-4B25-870F-7F5FC7846D6F}" srcOrd="0" destOrd="0" presId="urn:microsoft.com/office/officeart/2005/8/layout/vList3"/>
    <dgm:cxn modelId="{DF919CC3-3F89-43B5-B42B-90758D3412F8}" srcId="{655D4363-B1C9-4C1F-B8D5-47C06D0454A2}" destId="{B5FEC6B6-F445-4255-BAF5-5246DC33322A}" srcOrd="3" destOrd="0" parTransId="{3601EC68-01A0-4235-8CD7-6FAF38E7748E}" sibTransId="{74C76B8B-85F8-4C33-A3FB-2B2F87EC25AD}"/>
    <dgm:cxn modelId="{6A2955E1-8976-4A2C-9516-62F52847BCE0}" type="presOf" srcId="{189EC885-A9F5-4BF9-8D4A-B65E658AC5AA}" destId="{2853BEDC-EB6C-4541-975C-41DCD20377E4}" srcOrd="0" destOrd="0" presId="urn:microsoft.com/office/officeart/2005/8/layout/vList3"/>
    <dgm:cxn modelId="{EB22BE46-91C1-4755-8238-5F5EDEA2AAF3}" type="presParOf" srcId="{280D6AC2-A87A-4DAB-B2A9-DCB3E1B2EF4A}" destId="{09995D79-10DF-4470-88B8-B72343A6773D}" srcOrd="0" destOrd="0" presId="urn:microsoft.com/office/officeart/2005/8/layout/vList3"/>
    <dgm:cxn modelId="{681EF445-2218-45FD-8A80-4B976735B15F}" type="presParOf" srcId="{09995D79-10DF-4470-88B8-B72343A6773D}" destId="{874D75E2-CDD2-4498-B96F-632BDDD3D293}" srcOrd="0" destOrd="0" presId="urn:microsoft.com/office/officeart/2005/8/layout/vList3"/>
    <dgm:cxn modelId="{C9B593D3-1E7E-4278-BCEA-E04091EA1AFB}" type="presParOf" srcId="{09995D79-10DF-4470-88B8-B72343A6773D}" destId="{F9223A3E-0F9D-4F90-8356-98E8013DD677}" srcOrd="1" destOrd="0" presId="urn:microsoft.com/office/officeart/2005/8/layout/vList3"/>
    <dgm:cxn modelId="{35510C8D-47AF-4BDC-BC1A-367989D9946A}" type="presParOf" srcId="{280D6AC2-A87A-4DAB-B2A9-DCB3E1B2EF4A}" destId="{1C554443-228D-406D-8655-4FE129093DA8}" srcOrd="1" destOrd="0" presId="urn:microsoft.com/office/officeart/2005/8/layout/vList3"/>
    <dgm:cxn modelId="{11307C45-ADC0-4DF5-8C5C-AAFF10534172}" type="presParOf" srcId="{280D6AC2-A87A-4DAB-B2A9-DCB3E1B2EF4A}" destId="{89E16DB5-A018-4E27-8C36-4CC8793E5605}" srcOrd="2" destOrd="0" presId="urn:microsoft.com/office/officeart/2005/8/layout/vList3"/>
    <dgm:cxn modelId="{B3FDAD8B-4EE0-4CA7-9E1F-BA4EAAFD4CDD}" type="presParOf" srcId="{89E16DB5-A018-4E27-8C36-4CC8793E5605}" destId="{B026DCE5-7780-4F47-A61C-5706AA2F1FAB}" srcOrd="0" destOrd="0" presId="urn:microsoft.com/office/officeart/2005/8/layout/vList3"/>
    <dgm:cxn modelId="{B15854F8-34B0-4078-8519-A8B5001820CB}" type="presParOf" srcId="{89E16DB5-A018-4E27-8C36-4CC8793E5605}" destId="{ADBC6AB9-156C-4B25-870F-7F5FC7846D6F}" srcOrd="1" destOrd="0" presId="urn:microsoft.com/office/officeart/2005/8/layout/vList3"/>
    <dgm:cxn modelId="{EDE99E14-D0AE-4A94-BD68-616DB1B67859}" type="presParOf" srcId="{280D6AC2-A87A-4DAB-B2A9-DCB3E1B2EF4A}" destId="{C4AEC2FC-F7BE-45EA-A94E-3F3AF2D914EE}" srcOrd="3" destOrd="0" presId="urn:microsoft.com/office/officeart/2005/8/layout/vList3"/>
    <dgm:cxn modelId="{80853B70-147B-4EB4-A038-14EA0CBCB041}" type="presParOf" srcId="{280D6AC2-A87A-4DAB-B2A9-DCB3E1B2EF4A}" destId="{6804E6DD-B5B4-47A5-B908-401F045FCA24}" srcOrd="4" destOrd="0" presId="urn:microsoft.com/office/officeart/2005/8/layout/vList3"/>
    <dgm:cxn modelId="{6C6BB923-7793-49F8-934C-690B90068C40}" type="presParOf" srcId="{6804E6DD-B5B4-47A5-B908-401F045FCA24}" destId="{1DE8D9E9-A333-4BD7-8A29-1DF4F783F8F9}" srcOrd="0" destOrd="0" presId="urn:microsoft.com/office/officeart/2005/8/layout/vList3"/>
    <dgm:cxn modelId="{2A1DC336-7337-4BC5-8A92-E029AA49DBC4}" type="presParOf" srcId="{6804E6DD-B5B4-47A5-B908-401F045FCA24}" destId="{2853BEDC-EB6C-4541-975C-41DCD20377E4}" srcOrd="1" destOrd="0" presId="urn:microsoft.com/office/officeart/2005/8/layout/vList3"/>
    <dgm:cxn modelId="{5B855B90-9C08-4B9E-83C1-13D0D0E692D3}" type="presParOf" srcId="{280D6AC2-A87A-4DAB-B2A9-DCB3E1B2EF4A}" destId="{43004F55-8E42-42D9-8854-A3FEB19F08A0}" srcOrd="5" destOrd="0" presId="urn:microsoft.com/office/officeart/2005/8/layout/vList3"/>
    <dgm:cxn modelId="{E7EBD5B3-43CD-4AA9-B5A9-3F304A6B5AD4}" type="presParOf" srcId="{280D6AC2-A87A-4DAB-B2A9-DCB3E1B2EF4A}" destId="{DB12294B-D460-4999-8BC1-7D737270A976}" srcOrd="6" destOrd="0" presId="urn:microsoft.com/office/officeart/2005/8/layout/vList3"/>
    <dgm:cxn modelId="{6329AFB9-2259-4081-9470-EB8FC1FEAF26}" type="presParOf" srcId="{DB12294B-D460-4999-8BC1-7D737270A976}" destId="{A8A1F220-E5CE-4170-BF6C-DB4914D87500}" srcOrd="0" destOrd="0" presId="urn:microsoft.com/office/officeart/2005/8/layout/vList3"/>
    <dgm:cxn modelId="{C8279DD5-67E9-4435-BB19-E029436D6379}" type="presParOf" srcId="{DB12294B-D460-4999-8BC1-7D737270A976}" destId="{608DF069-6227-494C-B3F0-49AD65A4685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87717-4E75-47C3-AD51-64A6D647DC0F}">
      <dsp:nvSpPr>
        <dsp:cNvPr id="0" name=""/>
        <dsp:cNvSpPr/>
      </dsp:nvSpPr>
      <dsp:spPr>
        <a:xfrm>
          <a:off x="0" y="147936"/>
          <a:ext cx="1413344" cy="65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t>	</a:t>
          </a:r>
          <a:r>
            <a:rPr lang="en-US" sz="2400" kern="1200" dirty="0">
              <a:solidFill>
                <a:schemeClr val="bg1"/>
              </a:solidFill>
            </a:rPr>
            <a:t>.</a:t>
          </a:r>
        </a:p>
      </dsp:txBody>
      <dsp:txXfrm>
        <a:off x="0" y="147936"/>
        <a:ext cx="1413344" cy="658350"/>
      </dsp:txXfrm>
    </dsp:sp>
    <dsp:sp modelId="{D642DCCD-B7A5-41AD-9B05-C08C17B9EDD7}">
      <dsp:nvSpPr>
        <dsp:cNvPr id="0" name=""/>
        <dsp:cNvSpPr/>
      </dsp:nvSpPr>
      <dsp:spPr>
        <a:xfrm>
          <a:off x="1413344" y="198408"/>
          <a:ext cx="282668" cy="557405"/>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9314A0-8C19-4799-AE07-8617C02AA504}">
      <dsp:nvSpPr>
        <dsp:cNvPr id="0" name=""/>
        <dsp:cNvSpPr/>
      </dsp:nvSpPr>
      <dsp:spPr>
        <a:xfrm>
          <a:off x="1809080" y="189781"/>
          <a:ext cx="3844296" cy="57466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Multi-Modal Function	</a:t>
          </a:r>
        </a:p>
      </dsp:txBody>
      <dsp:txXfrm>
        <a:off x="1809080" y="189781"/>
        <a:ext cx="3844296" cy="574660"/>
      </dsp:txXfrm>
    </dsp:sp>
    <dsp:sp modelId="{2BF7CE8F-E9D4-46F4-8D55-EF04427F0467}">
      <dsp:nvSpPr>
        <dsp:cNvPr id="0" name=""/>
        <dsp:cNvSpPr/>
      </dsp:nvSpPr>
      <dsp:spPr>
        <a:xfrm>
          <a:off x="0" y="910506"/>
          <a:ext cx="1413344" cy="458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solidFill>
                <a:schemeClr val="bg1"/>
              </a:solidFill>
            </a:rPr>
            <a:t>.</a:t>
          </a:r>
        </a:p>
      </dsp:txBody>
      <dsp:txXfrm>
        <a:off x="0" y="910506"/>
        <a:ext cx="1413344" cy="458493"/>
      </dsp:txXfrm>
    </dsp:sp>
    <dsp:sp modelId="{C650FC53-AD99-4387-961E-9ACF13377C4D}">
      <dsp:nvSpPr>
        <dsp:cNvPr id="0" name=""/>
        <dsp:cNvSpPr/>
      </dsp:nvSpPr>
      <dsp:spPr>
        <a:xfrm>
          <a:off x="1413344" y="874686"/>
          <a:ext cx="282668" cy="530133"/>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590AB-027B-4AB5-92FF-DA35B9816C20}">
      <dsp:nvSpPr>
        <dsp:cNvPr id="0" name=""/>
        <dsp:cNvSpPr/>
      </dsp:nvSpPr>
      <dsp:spPr>
        <a:xfrm>
          <a:off x="1809080" y="874686"/>
          <a:ext cx="3844296" cy="530133"/>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Need high population size</a:t>
          </a:r>
        </a:p>
      </dsp:txBody>
      <dsp:txXfrm>
        <a:off x="1809080" y="874686"/>
        <a:ext cx="3844296" cy="530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87717-4E75-47C3-AD51-64A6D647DC0F}">
      <dsp:nvSpPr>
        <dsp:cNvPr id="0" name=""/>
        <dsp:cNvSpPr/>
      </dsp:nvSpPr>
      <dsp:spPr>
        <a:xfrm>
          <a:off x="0" y="147936"/>
          <a:ext cx="1273354" cy="65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t>	</a:t>
          </a:r>
          <a:r>
            <a:rPr lang="en-US" sz="2400" kern="1200" dirty="0">
              <a:solidFill>
                <a:schemeClr val="bg1"/>
              </a:solidFill>
            </a:rPr>
            <a:t>.</a:t>
          </a:r>
        </a:p>
      </dsp:txBody>
      <dsp:txXfrm>
        <a:off x="0" y="147936"/>
        <a:ext cx="1273354" cy="658350"/>
      </dsp:txXfrm>
    </dsp:sp>
    <dsp:sp modelId="{D642DCCD-B7A5-41AD-9B05-C08C17B9EDD7}">
      <dsp:nvSpPr>
        <dsp:cNvPr id="0" name=""/>
        <dsp:cNvSpPr/>
      </dsp:nvSpPr>
      <dsp:spPr>
        <a:xfrm>
          <a:off x="1273354" y="147936"/>
          <a:ext cx="254670" cy="65835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9314A0-8C19-4799-AE07-8617C02AA504}">
      <dsp:nvSpPr>
        <dsp:cNvPr id="0" name=""/>
        <dsp:cNvSpPr/>
      </dsp:nvSpPr>
      <dsp:spPr>
        <a:xfrm>
          <a:off x="1629894" y="147936"/>
          <a:ext cx="3463524" cy="65835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Separable Function</a:t>
          </a:r>
        </a:p>
      </dsp:txBody>
      <dsp:txXfrm>
        <a:off x="1629894" y="147936"/>
        <a:ext cx="3463524" cy="658350"/>
      </dsp:txXfrm>
    </dsp:sp>
    <dsp:sp modelId="{2BF7CE8F-E9D4-46F4-8D55-EF04427F0467}">
      <dsp:nvSpPr>
        <dsp:cNvPr id="0" name=""/>
        <dsp:cNvSpPr/>
      </dsp:nvSpPr>
      <dsp:spPr>
        <a:xfrm>
          <a:off x="0" y="910506"/>
          <a:ext cx="1273354" cy="458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solidFill>
                <a:schemeClr val="bg1"/>
              </a:solidFill>
            </a:rPr>
            <a:t>.</a:t>
          </a:r>
        </a:p>
      </dsp:txBody>
      <dsp:txXfrm>
        <a:off x="0" y="910506"/>
        <a:ext cx="1273354" cy="458493"/>
      </dsp:txXfrm>
    </dsp:sp>
    <dsp:sp modelId="{C650FC53-AD99-4387-961E-9ACF13377C4D}">
      <dsp:nvSpPr>
        <dsp:cNvPr id="0" name=""/>
        <dsp:cNvSpPr/>
      </dsp:nvSpPr>
      <dsp:spPr>
        <a:xfrm>
          <a:off x="1273354" y="874686"/>
          <a:ext cx="254670" cy="530133"/>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590AB-027B-4AB5-92FF-DA35B9816C20}">
      <dsp:nvSpPr>
        <dsp:cNvPr id="0" name=""/>
        <dsp:cNvSpPr/>
      </dsp:nvSpPr>
      <dsp:spPr>
        <a:xfrm>
          <a:off x="1629894" y="874686"/>
          <a:ext cx="3463524" cy="530133"/>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Uni-Modal Function	</a:t>
          </a:r>
        </a:p>
      </dsp:txBody>
      <dsp:txXfrm>
        <a:off x="1629894" y="874686"/>
        <a:ext cx="3463524" cy="530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8C1F0-820B-426B-A743-06F7510B332B}">
      <dsp:nvSpPr>
        <dsp:cNvPr id="0" name=""/>
        <dsp:cNvSpPr/>
      </dsp:nvSpPr>
      <dsp:spPr>
        <a:xfrm>
          <a:off x="340447" y="613299"/>
          <a:ext cx="720000" cy="783413"/>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10D</a:t>
          </a:r>
        </a:p>
      </dsp:txBody>
      <dsp:txXfrm>
        <a:off x="340447" y="613299"/>
        <a:ext cx="720000" cy="783413"/>
      </dsp:txXfrm>
    </dsp:sp>
    <dsp:sp modelId="{8F43CE8F-A6C2-4686-8ED3-FED22F47160D}">
      <dsp:nvSpPr>
        <dsp:cNvPr id="0" name=""/>
        <dsp:cNvSpPr/>
      </dsp:nvSpPr>
      <dsp:spPr>
        <a:xfrm>
          <a:off x="340447" y="2795753"/>
          <a:ext cx="720000" cy="783413"/>
        </a:xfrm>
        <a:prstGeom prst="rect">
          <a:avLst/>
        </a:prstGeom>
        <a:solidFill>
          <a:schemeClr val="accent5">
            <a:hueOff val="-3379271"/>
            <a:satOff val="-8710"/>
            <a:lumOff val="-5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20D</a:t>
          </a:r>
        </a:p>
      </dsp:txBody>
      <dsp:txXfrm>
        <a:off x="340447" y="2795753"/>
        <a:ext cx="720000" cy="783413"/>
      </dsp:txXfrm>
    </dsp:sp>
    <dsp:sp modelId="{63469F70-9974-4E0D-8EA5-4D011EF51E2B}">
      <dsp:nvSpPr>
        <dsp:cNvPr id="0" name=""/>
        <dsp:cNvSpPr/>
      </dsp:nvSpPr>
      <dsp:spPr>
        <a:xfrm>
          <a:off x="340447" y="5197950"/>
          <a:ext cx="720000" cy="783413"/>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40D</a:t>
          </a:r>
        </a:p>
      </dsp:txBody>
      <dsp:txXfrm>
        <a:off x="340447" y="5197950"/>
        <a:ext cx="720000" cy="783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8C1F0-820B-426B-A743-06F7510B332B}">
      <dsp:nvSpPr>
        <dsp:cNvPr id="0" name=""/>
        <dsp:cNvSpPr/>
      </dsp:nvSpPr>
      <dsp:spPr>
        <a:xfrm>
          <a:off x="21190" y="1164379"/>
          <a:ext cx="720000" cy="783413"/>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10D</a:t>
          </a:r>
        </a:p>
      </dsp:txBody>
      <dsp:txXfrm>
        <a:off x="21190" y="1164379"/>
        <a:ext cx="720000" cy="783413"/>
      </dsp:txXfrm>
    </dsp:sp>
    <dsp:sp modelId="{63469F70-9974-4E0D-8EA5-4D011EF51E2B}">
      <dsp:nvSpPr>
        <dsp:cNvPr id="0" name=""/>
        <dsp:cNvSpPr/>
      </dsp:nvSpPr>
      <dsp:spPr>
        <a:xfrm>
          <a:off x="42379" y="4646870"/>
          <a:ext cx="720000" cy="783413"/>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40D</a:t>
          </a:r>
        </a:p>
      </dsp:txBody>
      <dsp:txXfrm>
        <a:off x="42379" y="4646870"/>
        <a:ext cx="720000" cy="7834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23A3E-0F9D-4F90-8356-98E8013DD677}">
      <dsp:nvSpPr>
        <dsp:cNvPr id="0" name=""/>
        <dsp:cNvSpPr/>
      </dsp:nvSpPr>
      <dsp:spPr>
        <a:xfrm rot="10800000">
          <a:off x="1918689" y="3811"/>
          <a:ext cx="6433240" cy="1193148"/>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614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tx1"/>
              </a:solidFill>
            </a:rPr>
            <a:t>RANDOMSEARCH-5</a:t>
          </a:r>
          <a:br>
            <a:rPr lang="en-US" sz="2400" kern="1200">
              <a:solidFill>
                <a:schemeClr val="tx1"/>
              </a:solidFill>
            </a:rPr>
          </a:br>
          <a:endParaRPr lang="en-US" sz="2400" kern="1200" dirty="0">
            <a:solidFill>
              <a:schemeClr val="tx1"/>
            </a:solidFill>
          </a:endParaRPr>
        </a:p>
      </dsp:txBody>
      <dsp:txXfrm rot="10800000">
        <a:off x="2216976" y="3811"/>
        <a:ext cx="6134953" cy="1193148"/>
      </dsp:txXfrm>
    </dsp:sp>
    <dsp:sp modelId="{874D75E2-CDD2-4498-B96F-632BDDD3D293}">
      <dsp:nvSpPr>
        <dsp:cNvPr id="0" name=""/>
        <dsp:cNvSpPr/>
      </dsp:nvSpPr>
      <dsp:spPr>
        <a:xfrm>
          <a:off x="1322115" y="3811"/>
          <a:ext cx="1193148" cy="1193148"/>
        </a:xfrm>
        <a:prstGeom prst="ellipse">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DBC6AB9-156C-4B25-870F-7F5FC7846D6F}">
      <dsp:nvSpPr>
        <dsp:cNvPr id="0" name=""/>
        <dsp:cNvSpPr/>
      </dsp:nvSpPr>
      <dsp:spPr>
        <a:xfrm rot="10800000">
          <a:off x="1918689" y="1553123"/>
          <a:ext cx="6433240" cy="1193148"/>
        </a:xfrm>
        <a:prstGeom prst="homePlat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614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tx1"/>
              </a:solidFill>
            </a:rPr>
            <a:t>BFGS SciPy 2019</a:t>
          </a:r>
          <a:endParaRPr lang="en-US" sz="2400" kern="1200" dirty="0">
            <a:solidFill>
              <a:schemeClr val="tx1"/>
            </a:solidFill>
          </a:endParaRPr>
        </a:p>
      </dsp:txBody>
      <dsp:txXfrm rot="10800000">
        <a:off x="2216976" y="1553123"/>
        <a:ext cx="6134953" cy="1193148"/>
      </dsp:txXfrm>
    </dsp:sp>
    <dsp:sp modelId="{B026DCE5-7780-4F47-A61C-5706AA2F1FAB}">
      <dsp:nvSpPr>
        <dsp:cNvPr id="0" name=""/>
        <dsp:cNvSpPr/>
      </dsp:nvSpPr>
      <dsp:spPr>
        <a:xfrm>
          <a:off x="1322115" y="1553123"/>
          <a:ext cx="1193148" cy="1193148"/>
        </a:xfrm>
        <a:prstGeom prst="ellipse">
          <a:avLst/>
        </a:prstGeom>
        <a:solidFill>
          <a:schemeClr val="accent5">
            <a:tint val="50000"/>
            <a:hueOff val="-2243214"/>
            <a:satOff val="-7649"/>
            <a:lumOff val="-127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853BEDC-EB6C-4541-975C-41DCD20377E4}">
      <dsp:nvSpPr>
        <dsp:cNvPr id="0" name=""/>
        <dsp:cNvSpPr/>
      </dsp:nvSpPr>
      <dsp:spPr>
        <a:xfrm rot="10800000">
          <a:off x="1918689" y="3102435"/>
          <a:ext cx="6433240" cy="1193148"/>
        </a:xfrm>
        <a:prstGeom prst="homePlat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614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tx1"/>
              </a:solidFill>
            </a:rPr>
            <a:t>BIPOP CMA ES Hansen noiseless</a:t>
          </a:r>
          <a:br>
            <a:rPr lang="en-US" sz="2400" kern="1200" dirty="0">
              <a:solidFill>
                <a:schemeClr val="tx1"/>
              </a:solidFill>
            </a:rPr>
          </a:br>
          <a:endParaRPr lang="en-US" sz="2400" kern="1200" dirty="0">
            <a:solidFill>
              <a:schemeClr val="tx1"/>
            </a:solidFill>
          </a:endParaRPr>
        </a:p>
      </dsp:txBody>
      <dsp:txXfrm rot="10800000">
        <a:off x="2216976" y="3102435"/>
        <a:ext cx="6134953" cy="1193148"/>
      </dsp:txXfrm>
    </dsp:sp>
    <dsp:sp modelId="{1DE8D9E9-A333-4BD7-8A29-1DF4F783F8F9}">
      <dsp:nvSpPr>
        <dsp:cNvPr id="0" name=""/>
        <dsp:cNvSpPr/>
      </dsp:nvSpPr>
      <dsp:spPr>
        <a:xfrm>
          <a:off x="1322115" y="3102435"/>
          <a:ext cx="1193148" cy="1193148"/>
        </a:xfrm>
        <a:prstGeom prst="ellipse">
          <a:avLst/>
        </a:prstGeom>
        <a:solidFill>
          <a:schemeClr val="accent5">
            <a:tint val="50000"/>
            <a:hueOff val="-4486427"/>
            <a:satOff val="-15298"/>
            <a:lumOff val="-2549"/>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08DF069-6227-494C-B3F0-49AD65A46857}">
      <dsp:nvSpPr>
        <dsp:cNvPr id="0" name=""/>
        <dsp:cNvSpPr/>
      </dsp:nvSpPr>
      <dsp:spPr>
        <a:xfrm rot="10800000">
          <a:off x="1918689" y="4651746"/>
          <a:ext cx="6433240" cy="1193148"/>
        </a:xfrm>
        <a:prstGeom prst="homePlat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6145"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tx1"/>
              </a:solidFill>
            </a:rPr>
            <a:t> best 2009: which is an algorithm that takes the best parameters among a 31 Algorithms</a:t>
          </a:r>
          <a:endParaRPr lang="en-US" sz="2400" kern="1200" dirty="0">
            <a:solidFill>
              <a:schemeClr val="tx1"/>
            </a:solidFill>
          </a:endParaRPr>
        </a:p>
      </dsp:txBody>
      <dsp:txXfrm rot="10800000">
        <a:off x="2216976" y="4651746"/>
        <a:ext cx="6134953" cy="1193148"/>
      </dsp:txXfrm>
    </dsp:sp>
    <dsp:sp modelId="{A8A1F220-E5CE-4170-BF6C-DB4914D87500}">
      <dsp:nvSpPr>
        <dsp:cNvPr id="0" name=""/>
        <dsp:cNvSpPr/>
      </dsp:nvSpPr>
      <dsp:spPr>
        <a:xfrm>
          <a:off x="1322115" y="4651746"/>
          <a:ext cx="1193148" cy="1193148"/>
        </a:xfrm>
        <a:prstGeom prst="ellipse">
          <a:avLst/>
        </a:prstGeom>
        <a:solidFill>
          <a:schemeClr val="accent5">
            <a:tint val="50000"/>
            <a:hueOff val="-6729641"/>
            <a:satOff val="-22947"/>
            <a:lumOff val="-3823"/>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0B33-5247-E716-C2E7-CEFE9CAB5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00A1EFE-D6AC-C190-36D1-9E568FCE4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6715F5D-D3F6-0450-64E3-3344330DE9C0}"/>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CF36E72D-A7DF-C5F0-25AF-D084A85062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D82E13-8E2D-8D02-3E84-D8AAC0176067}"/>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52723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3B2F-B451-A9CE-BB24-D33CCDB462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3B091-4BA0-EE92-64C8-A161714570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F222FB-696B-2EF2-60EB-48935E6ADD3C}"/>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BA48414A-00D8-54ED-1B57-1BCFDA2D7B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923A35-F70D-8699-C13F-87F53B379B90}"/>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2448780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E7292-2219-403A-3E69-ED937EFF9D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FC4622-3D85-4CB5-C63B-ADAAB8AA8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A05373-7C23-1CD3-1471-8E4326B434DD}"/>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96521123-A660-B95D-B1A7-0F97495073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95C255-101B-42A0-DBD0-41B58F37FBD7}"/>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287069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C1DA-3B24-2EE3-7C88-AF9C1D62C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571810-76C0-DC18-0616-6CB74DA6C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9517FA-F0C2-DCAB-FB41-F764C0152D3F}"/>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B2E58E6C-E50B-E7CF-3A59-B3AB5B6725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4933ED-CD0E-AD71-A706-B3352BF1024E}"/>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1437029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3E54-8386-1FDC-97E3-9EF790C66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CB5320E-A54D-A571-3D8E-AEEA5D1CC7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6C225F-F6E0-9A95-6029-57D037EE868C}"/>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A0926FC6-A64C-A8F7-D5E6-EC0EE52E15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388C28-2CD9-515B-03DD-8E392BD6CD1D}"/>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213160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99F3-72A5-B661-C606-CA5F6CFE7C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CC9115-56D7-733B-17BD-EB8ED47F84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64E03A-D282-AE70-6C96-EF4508B15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37283A-0306-1FBE-8EE2-D13B07740044}"/>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6" name="Footer Placeholder 5">
            <a:extLst>
              <a:ext uri="{FF2B5EF4-FFF2-40B4-BE49-F238E27FC236}">
                <a16:creationId xmlns:a16="http://schemas.microsoft.com/office/drawing/2014/main" id="{BA32B480-B005-AD21-8965-6803A57298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569903-50A2-BE41-5831-129F23E25B28}"/>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261650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0E6A-26DC-4419-44C6-C400F081F8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3B1DB35-49F2-5D75-6EA8-4A4D77113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BD1CA3-76EB-5750-F2A1-33180579EF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205D6D5-466A-78AE-5BAD-69847CA6A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DBCA3-6D9F-DBBE-1D1A-9E63067363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1128966-31FD-2348-35E4-79589A92688F}"/>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8" name="Footer Placeholder 7">
            <a:extLst>
              <a:ext uri="{FF2B5EF4-FFF2-40B4-BE49-F238E27FC236}">
                <a16:creationId xmlns:a16="http://schemas.microsoft.com/office/drawing/2014/main" id="{4EF71C44-F1F5-5A0F-768E-38BF4EB7FCC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2815BCE-FC5A-B8D5-B3E3-276682124A34}"/>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61434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3EC4-F1FE-3317-629A-2D493FE391F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A1A0DC-92E4-6FE8-F2CA-5403BC261D71}"/>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4" name="Footer Placeholder 3">
            <a:extLst>
              <a:ext uri="{FF2B5EF4-FFF2-40B4-BE49-F238E27FC236}">
                <a16:creationId xmlns:a16="http://schemas.microsoft.com/office/drawing/2014/main" id="{52346F86-9D5F-8870-DA69-BFA26058FA6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318DD8-EE2D-B36C-1382-AF997A1F996F}"/>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31751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2E2A9-3A9B-E7EE-2850-A21F019D50C1}"/>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3" name="Footer Placeholder 2">
            <a:extLst>
              <a:ext uri="{FF2B5EF4-FFF2-40B4-BE49-F238E27FC236}">
                <a16:creationId xmlns:a16="http://schemas.microsoft.com/office/drawing/2014/main" id="{F08AA212-E932-74FC-178D-7B9CE3BAA5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9BC672E-CE7E-5DD0-D667-AAD4B0DAA7A5}"/>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548709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B2B8D-ABE2-97DE-DAD3-0226B7259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405A479-F2F2-C284-6BB5-76F17D5B8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23A367C-ACCE-6188-442C-12A8537BD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79AFB-2C58-A548-C201-1140414FAEBD}"/>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6" name="Footer Placeholder 5">
            <a:extLst>
              <a:ext uri="{FF2B5EF4-FFF2-40B4-BE49-F238E27FC236}">
                <a16:creationId xmlns:a16="http://schemas.microsoft.com/office/drawing/2014/main" id="{AA876E59-3D70-5BA6-294D-D119FB80F1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F49C13-7C69-1580-9021-816F97D85F7A}"/>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4244038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E4D7-9024-AA39-918C-CA55EFEDA1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13EA611-E074-E18E-B843-DDBEBAC2A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39DDAA-2A7A-F58C-2455-C9080C76B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9E6DDA-C446-C8A0-9705-C64E422965ED}"/>
              </a:ext>
            </a:extLst>
          </p:cNvPr>
          <p:cNvSpPr>
            <a:spLocks noGrp="1"/>
          </p:cNvSpPr>
          <p:nvPr>
            <p:ph type="dt" sz="half" idx="10"/>
          </p:nvPr>
        </p:nvSpPr>
        <p:spPr/>
        <p:txBody>
          <a:bodyPr/>
          <a:lstStyle/>
          <a:p>
            <a:fld id="{4FE341F5-5D87-4178-9045-A1DC2D856B73}" type="datetimeFigureOut">
              <a:rPr lang="en-GB" smtClean="0"/>
              <a:t>06/02/2023</a:t>
            </a:fld>
            <a:endParaRPr lang="en-GB"/>
          </a:p>
        </p:txBody>
      </p:sp>
      <p:sp>
        <p:nvSpPr>
          <p:cNvPr id="6" name="Footer Placeholder 5">
            <a:extLst>
              <a:ext uri="{FF2B5EF4-FFF2-40B4-BE49-F238E27FC236}">
                <a16:creationId xmlns:a16="http://schemas.microsoft.com/office/drawing/2014/main" id="{75060E2F-6BDC-C95D-5B3E-770B61BDBF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0C946B-751B-D233-7FE4-8702C6569AFA}"/>
              </a:ext>
            </a:extLst>
          </p:cNvPr>
          <p:cNvSpPr>
            <a:spLocks noGrp="1"/>
          </p:cNvSpPr>
          <p:nvPr>
            <p:ph type="sldNum" sz="quarter" idx="12"/>
          </p:nvPr>
        </p:nvSpPr>
        <p:spPr/>
        <p:txBody>
          <a:bodyPr/>
          <a:lstStyle/>
          <a:p>
            <a:fld id="{4CB7D607-23A8-46DC-8793-2F349FC51DB5}" type="slidenum">
              <a:rPr lang="en-GB" smtClean="0"/>
              <a:t>‹#›</a:t>
            </a:fld>
            <a:endParaRPr lang="en-GB"/>
          </a:p>
        </p:txBody>
      </p:sp>
    </p:spTree>
    <p:extLst>
      <p:ext uri="{BB962C8B-B14F-4D97-AF65-F5344CB8AC3E}">
        <p14:creationId xmlns:p14="http://schemas.microsoft.com/office/powerpoint/2010/main" val="179131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E58AF1-8DB0-9F50-0C36-A3020A923A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0F98A-4FF1-2EDA-2A80-57D4FA123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AA46C5-AE7F-E56D-4343-E702CB57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341F5-5D87-4178-9045-A1DC2D856B73}" type="datetimeFigureOut">
              <a:rPr lang="en-GB" smtClean="0"/>
              <a:t>06/02/2023</a:t>
            </a:fld>
            <a:endParaRPr lang="en-GB"/>
          </a:p>
        </p:txBody>
      </p:sp>
      <p:sp>
        <p:nvSpPr>
          <p:cNvPr id="5" name="Footer Placeholder 4">
            <a:extLst>
              <a:ext uri="{FF2B5EF4-FFF2-40B4-BE49-F238E27FC236}">
                <a16:creationId xmlns:a16="http://schemas.microsoft.com/office/drawing/2014/main" id="{1026A8A1-47D4-B268-8EFA-BE6C05B11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54AFAD-1484-ED16-705D-ADED5100DC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7D607-23A8-46DC-8793-2F349FC51DB5}" type="slidenum">
              <a:rPr lang="en-GB" smtClean="0"/>
              <a:t>‹#›</a:t>
            </a:fld>
            <a:endParaRPr lang="en-GB"/>
          </a:p>
        </p:txBody>
      </p:sp>
    </p:spTree>
    <p:extLst>
      <p:ext uri="{BB962C8B-B14F-4D97-AF65-F5344CB8AC3E}">
        <p14:creationId xmlns:p14="http://schemas.microsoft.com/office/powerpoint/2010/main" val="120235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hyperlink" Target="https://thurinj.github.io/CMA-ES.html" TargetMode="External"/><Relationship Id="rId4" Type="http://schemas.openxmlformats.org/officeDocument/2006/relationships/hyperlink" Target="https://medium.com/optuna/introduction-to-cma-es-sampler-ee68194c8f8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numbbo.github.io/gforge/downloads/download16.00/bbobdocfunctions.pdf#page=35" TargetMode="External"/><Relationship Id="rId13" Type="http://schemas.openxmlformats.org/officeDocument/2006/relationships/hyperlink" Target="https://numbbo.github.io/gforge/downloads/download16.00/bbobdocfunctions.pdf#page=60" TargetMode="External"/><Relationship Id="rId18" Type="http://schemas.openxmlformats.org/officeDocument/2006/relationships/hyperlink" Target="https://numbbo.github.io/gforge/downloads/download16.00/bbobdocfunctions.pdf#page=85" TargetMode="External"/><Relationship Id="rId3" Type="http://schemas.openxmlformats.org/officeDocument/2006/relationships/hyperlink" Target="https://numbbo.github.io/gforge/downloads/download16.00/bbobdocfunctions.pdf#page=10" TargetMode="External"/><Relationship Id="rId21" Type="http://schemas.openxmlformats.org/officeDocument/2006/relationships/hyperlink" Target="https://numbbo.github.io/gforge/downloads/download16.00/bbobdocfunctions.pdf#page=100" TargetMode="External"/><Relationship Id="rId7" Type="http://schemas.openxmlformats.org/officeDocument/2006/relationships/hyperlink" Target="https://numbbo.github.io/gforge/downloads/download16.00/bbobdocfunctions.pdf#page=30" TargetMode="External"/><Relationship Id="rId12" Type="http://schemas.openxmlformats.org/officeDocument/2006/relationships/hyperlink" Target="https://numbbo.github.io/gforge/downloads/download16.00/bbobdocfunctions.pdf#page=55" TargetMode="External"/><Relationship Id="rId17" Type="http://schemas.openxmlformats.org/officeDocument/2006/relationships/hyperlink" Target="https://numbbo.github.io/gforge/downloads/download16.00/bbobdocfunctions.pdf#page=80" TargetMode="External"/><Relationship Id="rId25" Type="http://schemas.openxmlformats.org/officeDocument/2006/relationships/hyperlink" Target="https://numbbo.github.io/gforge/downloads/download16.00/bbobdocfunctions.pdf#page=120" TargetMode="External"/><Relationship Id="rId2" Type="http://schemas.openxmlformats.org/officeDocument/2006/relationships/hyperlink" Target="https://numbbo.github.io/gforge/downloads/download16.00/bbobdocfunctions.pdf#page=5" TargetMode="External"/><Relationship Id="rId16" Type="http://schemas.openxmlformats.org/officeDocument/2006/relationships/hyperlink" Target="https://numbbo.github.io/gforge/downloads/download16.00/bbobdocfunctions.pdf#page=75" TargetMode="External"/><Relationship Id="rId20" Type="http://schemas.openxmlformats.org/officeDocument/2006/relationships/hyperlink" Target="https://numbbo.github.io/gforge/downloads/download16.00/bbobdocfunctions.pdf#page=95" TargetMode="External"/><Relationship Id="rId1" Type="http://schemas.openxmlformats.org/officeDocument/2006/relationships/slideLayout" Target="../slideLayouts/slideLayout2.xml"/><Relationship Id="rId6" Type="http://schemas.openxmlformats.org/officeDocument/2006/relationships/hyperlink" Target="https://numbbo.github.io/gforge/downloads/download16.00/bbobdocfunctions.pdf#page=25" TargetMode="External"/><Relationship Id="rId11" Type="http://schemas.openxmlformats.org/officeDocument/2006/relationships/hyperlink" Target="https://numbbo.github.io/gforge/downloads/download16.00/bbobdocfunctions.pdf#page=50" TargetMode="External"/><Relationship Id="rId24" Type="http://schemas.openxmlformats.org/officeDocument/2006/relationships/hyperlink" Target="https://numbbo.github.io/gforge/downloads/download16.00/bbobdocfunctions.pdf#page=115" TargetMode="External"/><Relationship Id="rId5" Type="http://schemas.openxmlformats.org/officeDocument/2006/relationships/hyperlink" Target="https://numbbo.github.io/gforge/downloads/download16.00/bbobdocfunctions.pdf#page=20" TargetMode="External"/><Relationship Id="rId15" Type="http://schemas.openxmlformats.org/officeDocument/2006/relationships/hyperlink" Target="https://numbbo.github.io/gforge/downloads/download16.00/bbobdocfunctions.pdf#page=70" TargetMode="External"/><Relationship Id="rId23" Type="http://schemas.openxmlformats.org/officeDocument/2006/relationships/hyperlink" Target="https://numbbo.github.io/gforge/downloads/download16.00/bbobdocfunctions.pdf#page=110" TargetMode="External"/><Relationship Id="rId10" Type="http://schemas.openxmlformats.org/officeDocument/2006/relationships/hyperlink" Target="https://numbbo.github.io/gforge/downloads/download16.00/bbobdocfunctions.pdf#page=45" TargetMode="External"/><Relationship Id="rId19" Type="http://schemas.openxmlformats.org/officeDocument/2006/relationships/hyperlink" Target="https://numbbo.github.io/gforge/downloads/download16.00/bbobdocfunctions.pdf#page=90" TargetMode="External"/><Relationship Id="rId4" Type="http://schemas.openxmlformats.org/officeDocument/2006/relationships/hyperlink" Target="https://numbbo.github.io/gforge/downloads/download16.00/bbobdocfunctions.pdf#page=15" TargetMode="External"/><Relationship Id="rId9" Type="http://schemas.openxmlformats.org/officeDocument/2006/relationships/hyperlink" Target="https://numbbo.github.io/gforge/downloads/download16.00/bbobdocfunctions.pdf#page=40" TargetMode="External"/><Relationship Id="rId14" Type="http://schemas.openxmlformats.org/officeDocument/2006/relationships/hyperlink" Target="https://numbbo.github.io/gforge/downloads/download16.00/bbobdocfunctions.pdf#page=65" TargetMode="External"/><Relationship Id="rId22" Type="http://schemas.openxmlformats.org/officeDocument/2006/relationships/hyperlink" Target="https://numbbo.github.io/gforge/downloads/download16.00/bbobdocfunctions.pdf#page=105"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0.png"/><Relationship Id="rId7" Type="http://schemas.openxmlformats.org/officeDocument/2006/relationships/diagramColors" Target="../diagrams/colors2.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0.PNG"/><Relationship Id="rId7" Type="http://schemas.openxmlformats.org/officeDocument/2006/relationships/diagramQuickStyle" Target="../diagrams/quickStyle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1.PNG"/><Relationship Id="rId9" Type="http://schemas.microsoft.com/office/2007/relationships/diagramDrawing" Target="../diagrams/drawing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3.PNG"/><Relationship Id="rId7" Type="http://schemas.openxmlformats.org/officeDocument/2006/relationships/diagramQuickStyle" Target="../diagrams/quickStyle4.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4.PNG"/><Relationship Id="rId9" Type="http://schemas.microsoft.com/office/2007/relationships/diagramDrawing" Target="../diagrams/drawing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5876-EF65-A22B-4DCA-96D13500F8A3}"/>
              </a:ext>
            </a:extLst>
          </p:cNvPr>
          <p:cNvSpPr>
            <a:spLocks noGrp="1"/>
          </p:cNvSpPr>
          <p:nvPr>
            <p:ph type="ctrTitle"/>
          </p:nvPr>
        </p:nvSpPr>
        <p:spPr/>
        <p:txBody>
          <a:bodyPr>
            <a:normAutofit fontScale="90000"/>
          </a:bodyPr>
          <a:lstStyle/>
          <a:p>
            <a:r>
              <a:rPr lang="en-GB" dirty="0"/>
              <a:t>Benchmarking the CMA-ES with Rank one update on the </a:t>
            </a:r>
            <a:r>
              <a:rPr lang="en-GB" dirty="0" err="1"/>
              <a:t>bbob</a:t>
            </a:r>
            <a:r>
              <a:rPr lang="en-GB" dirty="0"/>
              <a:t> noiseless test suite.</a:t>
            </a:r>
          </a:p>
        </p:txBody>
      </p:sp>
      <p:sp>
        <p:nvSpPr>
          <p:cNvPr id="3" name="Subtitle 2">
            <a:extLst>
              <a:ext uri="{FF2B5EF4-FFF2-40B4-BE49-F238E27FC236}">
                <a16:creationId xmlns:a16="http://schemas.microsoft.com/office/drawing/2014/main" id="{78CD97E5-CF70-1E6E-DDA0-BD1EEF7013BE}"/>
              </a:ext>
            </a:extLst>
          </p:cNvPr>
          <p:cNvSpPr>
            <a:spLocks noGrp="1"/>
          </p:cNvSpPr>
          <p:nvPr>
            <p:ph type="subTitle" idx="1"/>
          </p:nvPr>
        </p:nvSpPr>
        <p:spPr/>
        <p:txBody>
          <a:bodyPr/>
          <a:lstStyle/>
          <a:p>
            <a:r>
              <a:rPr lang="en-GB" dirty="0"/>
              <a:t>Presented by:</a:t>
            </a:r>
          </a:p>
          <a:p>
            <a:r>
              <a:rPr lang="en-GB" dirty="0"/>
              <a:t>Raneem </a:t>
            </a:r>
            <a:r>
              <a:rPr lang="en-GB" dirty="0" err="1"/>
              <a:t>Madani</a:t>
            </a:r>
            <a:r>
              <a:rPr lang="en-GB" dirty="0"/>
              <a:t>, </a:t>
            </a:r>
            <a:r>
              <a:rPr lang="en-GB" dirty="0" err="1"/>
              <a:t>Ikhlas</a:t>
            </a:r>
            <a:r>
              <a:rPr lang="en-GB" dirty="0"/>
              <a:t> </a:t>
            </a:r>
            <a:r>
              <a:rPr lang="en-GB" dirty="0" err="1"/>
              <a:t>Enaeih</a:t>
            </a:r>
            <a:r>
              <a:rPr lang="en-GB" dirty="0"/>
              <a:t>, Zeidan Braik</a:t>
            </a:r>
          </a:p>
          <a:p>
            <a:r>
              <a:rPr lang="en-GB" dirty="0"/>
              <a:t>Derivative Free Optimization Master 2 Optimization.</a:t>
            </a:r>
          </a:p>
        </p:txBody>
      </p:sp>
    </p:spTree>
    <p:extLst>
      <p:ext uri="{BB962C8B-B14F-4D97-AF65-F5344CB8AC3E}">
        <p14:creationId xmlns:p14="http://schemas.microsoft.com/office/powerpoint/2010/main" val="277446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4465-A4A6-A037-FDFA-7B17B536CA98}"/>
              </a:ext>
            </a:extLst>
          </p:cNvPr>
          <p:cNvSpPr>
            <a:spLocks noGrp="1"/>
          </p:cNvSpPr>
          <p:nvPr>
            <p:ph type="title"/>
          </p:nvPr>
        </p:nvSpPr>
        <p:spPr/>
        <p:txBody>
          <a:bodyPr/>
          <a:lstStyle/>
          <a:p>
            <a:r>
              <a:rPr lang="en-GB" dirty="0"/>
              <a:t>Mean Update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5C15C2-3FF5-B18A-2151-522884F5DB79}"/>
                  </a:ext>
                </a:extLst>
              </p:cNvPr>
              <p:cNvSpPr>
                <a:spLocks noGrp="1"/>
              </p:cNvSpPr>
              <p:nvPr>
                <p:ph idx="1"/>
              </p:nvPr>
            </p:nvSpPr>
            <p:spPr>
              <a:xfrm>
                <a:off x="838200" y="1825624"/>
                <a:ext cx="10515600" cy="4857473"/>
              </a:xfrm>
            </p:spPr>
            <p:txBody>
              <a:bodyPr/>
              <a:lstStyle/>
              <a:p>
                <a:pPr marL="0" indent="0">
                  <a:buNone/>
                </a:pPr>
                <a:r>
                  <a:rPr lang="en-GB" dirty="0"/>
                  <a:t>The Mean update is done using weighted intermediate recombination.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𝜇</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i="1">
                                  <a:latin typeface="Cambria Math" panose="02040503050406030204" pitchFamily="18" charset="0"/>
                                </a:rPr>
                                <m:t>𝜆</m:t>
                              </m:r>
                            </m:sub>
                          </m:sSub>
                        </m:e>
                      </m:nary>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𝑡</m:t>
                          </m:r>
                        </m:sub>
                      </m:sSub>
                      <m:r>
                        <a:rPr lang="en-GB" b="0" i="1" smtClean="0">
                          <a:latin typeface="Cambria Math" panose="02040503050406030204" pitchFamily="18" charset="0"/>
                        </a:rPr>
                        <m:t>+ </m:t>
                      </m:r>
                      <m:r>
                        <a:rPr lang="en-GB" i="1" dirty="0" smtClean="0">
                          <a:latin typeface="Cambria Math" panose="02040503050406030204" pitchFamily="18" charset="0"/>
                        </a:rPr>
                        <m:t>𝜎</m:t>
                      </m:r>
                      <m:r>
                        <a:rPr lang="en-GB" b="0"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m:rPr>
                              <m:brk m:alnAt="23"/>
                            </m:rPr>
                            <a:rPr lang="en-GB" b="0" i="1" dirty="0" smtClean="0">
                              <a:latin typeface="Cambria Math" panose="02040503050406030204" pitchFamily="18" charset="0"/>
                            </a:rPr>
                            <m:t>𝑖</m:t>
                          </m:r>
                          <m:r>
                            <a:rPr lang="en-GB" b="0" i="1" dirty="0" smtClean="0">
                              <a:latin typeface="Cambria Math" panose="02040503050406030204" pitchFamily="18" charset="0"/>
                            </a:rPr>
                            <m:t>=1</m:t>
                          </m:r>
                        </m:sub>
                        <m:sup>
                          <m:r>
                            <a:rPr lang="en-GB" b="0" i="1" smtClean="0">
                              <a:latin typeface="Cambria Math" panose="02040503050406030204" pitchFamily="18" charset="0"/>
                            </a:rPr>
                            <m:t>𝜇</m:t>
                          </m:r>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i="1">
                                  <a:latin typeface="Cambria Math" panose="02040503050406030204" pitchFamily="18" charset="0"/>
                                </a:rPr>
                                <m:t>𝜆</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B65C15C2-3FF5-B18A-2151-522884F5DB79}"/>
                  </a:ext>
                </a:extLst>
              </p:cNvPr>
              <p:cNvSpPr>
                <a:spLocks noGrp="1" noRot="1" noChangeAspect="1" noMove="1" noResize="1" noEditPoints="1" noAdjustHandles="1" noChangeArrowheads="1" noChangeShapeType="1" noTextEdit="1"/>
              </p:cNvSpPr>
              <p:nvPr>
                <p:ph idx="1"/>
              </p:nvPr>
            </p:nvSpPr>
            <p:spPr>
              <a:xfrm>
                <a:off x="838200" y="1825624"/>
                <a:ext cx="10515600" cy="4857473"/>
              </a:xfrm>
              <a:blipFill>
                <a:blip r:embed="rId2"/>
                <a:stretch>
                  <a:fillRect l="-1217" t="-2008"/>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F83BD5F1-D0DB-A4D7-ABB2-388299ADD88A}"/>
              </a:ext>
            </a:extLst>
          </p:cNvPr>
          <p:cNvSpPr/>
          <p:nvPr/>
        </p:nvSpPr>
        <p:spPr>
          <a:xfrm>
            <a:off x="6096000" y="4254360"/>
            <a:ext cx="1546502" cy="12089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C830925B-7F42-C9EC-E621-7523F1EB6B64}"/>
              </a:ext>
            </a:extLst>
          </p:cNvPr>
          <p:cNvCxnSpPr/>
          <p:nvPr/>
        </p:nvCxnSpPr>
        <p:spPr>
          <a:xfrm flipV="1">
            <a:off x="7642502" y="4858846"/>
            <a:ext cx="808027" cy="37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03AB0BE-D96F-EF52-585E-D927B16D18D3}"/>
              </a:ext>
            </a:extLst>
          </p:cNvPr>
          <p:cNvSpPr/>
          <p:nvPr/>
        </p:nvSpPr>
        <p:spPr>
          <a:xfrm>
            <a:off x="8542581" y="4259020"/>
            <a:ext cx="994180" cy="8591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FFBE66-D776-872B-FD7E-56F8AC0938D6}"/>
                  </a:ext>
                </a:extLst>
              </p:cNvPr>
              <p:cNvSpPr txBox="1"/>
              <p:nvPr/>
            </p:nvSpPr>
            <p:spPr>
              <a:xfrm>
                <a:off x="8604045" y="4500325"/>
                <a:ext cx="7713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𝑤</m:t>
                          </m:r>
                        </m:sub>
                      </m:sSub>
                    </m:oMath>
                  </m:oMathPara>
                </a14:m>
                <a:endParaRPr lang="en-GB" dirty="0"/>
              </a:p>
            </p:txBody>
          </p:sp>
        </mc:Choice>
        <mc:Fallback xmlns="">
          <p:sp>
            <p:nvSpPr>
              <p:cNvPr id="8" name="TextBox 7">
                <a:extLst>
                  <a:ext uri="{FF2B5EF4-FFF2-40B4-BE49-F238E27FC236}">
                    <a16:creationId xmlns:a16="http://schemas.microsoft.com/office/drawing/2014/main" id="{66FFBE66-D776-872B-FD7E-56F8AC0938D6}"/>
                  </a:ext>
                </a:extLst>
              </p:cNvPr>
              <p:cNvSpPr txBox="1">
                <a:spLocks noRot="1" noChangeAspect="1" noMove="1" noResize="1" noEditPoints="1" noAdjustHandles="1" noChangeArrowheads="1" noChangeShapeType="1" noTextEdit="1"/>
              </p:cNvSpPr>
              <p:nvPr/>
            </p:nvSpPr>
            <p:spPr>
              <a:xfrm>
                <a:off x="8604045" y="4500325"/>
                <a:ext cx="771365" cy="369332"/>
              </a:xfrm>
              <a:prstGeom prst="rect">
                <a:avLst/>
              </a:prstGeom>
              <a:blipFill>
                <a:blip r:embed="rId3"/>
                <a:stretch>
                  <a:fillRect b="-6557"/>
                </a:stretch>
              </a:blipFill>
            </p:spPr>
            <p:txBody>
              <a:bodyPr/>
              <a:lstStyle/>
              <a:p>
                <a:r>
                  <a:rPr lang="en-GB">
                    <a:noFill/>
                  </a:rPr>
                  <a:t> </a:t>
                </a:r>
              </a:p>
            </p:txBody>
          </p:sp>
        </mc:Fallback>
      </mc:AlternateContent>
    </p:spTree>
    <p:extLst>
      <p:ext uri="{BB962C8B-B14F-4D97-AF65-F5344CB8AC3E}">
        <p14:creationId xmlns:p14="http://schemas.microsoft.com/office/powerpoint/2010/main" val="132149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p>
              <a:p>
                <a:pPr lvl="1"/>
                <a:r>
                  <a:rPr lang="en-GB" dirty="0">
                    <a:solidFill>
                      <a:srgbClr val="FF0000"/>
                    </a:solidFill>
                  </a:rPr>
                  <a:t>Sample Distribution </a:t>
                </a:r>
                <a14:m>
                  <m:oMath xmlns:m="http://schemas.openxmlformats.org/officeDocument/2006/math">
                    <m:r>
                      <a:rPr lang="en-GB" i="1" smtClean="0">
                        <a:solidFill>
                          <a:srgbClr val="FF0000"/>
                        </a:solidFill>
                        <a:latin typeface="Cambria Math" panose="02040503050406030204" pitchFamily="18" charset="0"/>
                      </a:rPr>
                      <m:t>𝑃</m:t>
                    </m:r>
                    <m:d>
                      <m:dPr>
                        <m:ctrlPr>
                          <a:rPr lang="en-GB" i="1" smtClean="0">
                            <a:solidFill>
                              <a:srgbClr val="FF0000"/>
                            </a:solidFill>
                            <a:latin typeface="Cambria Math" panose="02040503050406030204" pitchFamily="18" charset="0"/>
                          </a:rPr>
                        </m:ctrlPr>
                      </m:dPr>
                      <m:e>
                        <m:f>
                          <m:fPr>
                            <m:type m:val="lin"/>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𝑥</m:t>
                            </m:r>
                          </m:num>
                          <m:den>
                            <m:r>
                              <a:rPr lang="en-GB" i="1" smtClean="0">
                                <a:solidFill>
                                  <a:srgbClr val="FF0000"/>
                                </a:solidFill>
                                <a:latin typeface="Cambria Math" panose="02040503050406030204" pitchFamily="18" charset="0"/>
                              </a:rPr>
                              <m:t>𝜃</m:t>
                            </m:r>
                          </m:den>
                        </m:f>
                      </m:e>
                    </m:d>
                    <m:r>
                      <a:rPr lang="en-GB" b="0" i="0" smtClean="0">
                        <a:solidFill>
                          <a:srgbClr val="FF0000"/>
                        </a:solidFill>
                        <a:latin typeface="Cambria Math" panose="02040503050406030204" pitchFamily="18" charset="0"/>
                      </a:rPr>
                      <m:t> </m:t>
                    </m:r>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b="0" i="1" dirty="0" smtClean="0">
                            <a:solidFill>
                              <a:srgbClr val="FF0000"/>
                            </a:solidFill>
                            <a:latin typeface="Cambria Math" panose="02040503050406030204" pitchFamily="18" charset="0"/>
                          </a:rPr>
                          <m:t>1</m:t>
                        </m:r>
                      </m:sub>
                    </m:sSub>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i="1" dirty="0" smtClean="0">
                            <a:solidFill>
                              <a:srgbClr val="FF0000"/>
                            </a:solidFill>
                            <a:latin typeface="Cambria Math" panose="02040503050406030204" pitchFamily="18" charset="0"/>
                          </a:rPr>
                          <m:t>𝜆</m:t>
                        </m:r>
                        <m:r>
                          <a:rPr lang="en-GB" b="0" i="1" dirty="0" smtClean="0">
                            <a:solidFill>
                              <a:srgbClr val="FF0000"/>
                            </a:solidFill>
                            <a:latin typeface="Cambria Math" panose="02040503050406030204" pitchFamily="18" charset="0"/>
                          </a:rPr>
                          <m:t> </m:t>
                        </m:r>
                      </m:sub>
                    </m:sSub>
                    <m:r>
                      <a:rPr lang="en-GB"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 </m:t>
                    </m:r>
                    <m:sSup>
                      <m:sSupPr>
                        <m:ctrlPr>
                          <a:rPr lang="en-GB" i="1" dirty="0" smtClean="0">
                            <a:solidFill>
                              <a:srgbClr val="FF0000"/>
                            </a:solidFill>
                            <a:latin typeface="Cambria Math" panose="02040503050406030204" pitchFamily="18" charset="0"/>
                          </a:rPr>
                        </m:ctrlPr>
                      </m:sSupPr>
                      <m:e>
                        <m:r>
                          <a:rPr lang="en-GB" i="1" dirty="0" smtClean="0">
                            <a:solidFill>
                              <a:srgbClr val="FF0000"/>
                            </a:solidFill>
                            <a:latin typeface="Cambria Math" panose="02040503050406030204" pitchFamily="18" charset="0"/>
                          </a:rPr>
                          <m:t>ℝ</m:t>
                        </m:r>
                      </m:e>
                      <m:sup>
                        <m:r>
                          <a:rPr lang="en-GB" b="0" i="1" dirty="0" smtClean="0">
                            <a:solidFill>
                              <a:srgbClr val="FF0000"/>
                            </a:solidFill>
                            <a:latin typeface="Cambria Math" panose="02040503050406030204" pitchFamily="18" charset="0"/>
                          </a:rPr>
                          <m:t>𝑛</m:t>
                        </m:r>
                      </m:sup>
                    </m:sSup>
                  </m:oMath>
                </a14:m>
                <a:endParaRPr lang="en-GB" dirty="0">
                  <a:solidFill>
                    <a:srgbClr val="FF0000"/>
                  </a:solidFill>
                </a:endParaRPr>
              </a:p>
              <a:p>
                <a:pPr lvl="1"/>
                <a:r>
                  <a:rPr lang="en-GB" dirty="0">
                    <a:solidFill>
                      <a:srgbClr val="FF0000"/>
                    </a:solidFill>
                  </a:rPr>
                  <a:t>Evaluate these points on </a:t>
                </a:r>
                <a14:m>
                  <m:oMath xmlns:m="http://schemas.openxmlformats.org/officeDocument/2006/math">
                    <m:r>
                      <a:rPr lang="en-GB" b="0" i="1" smtClean="0">
                        <a:solidFill>
                          <a:srgbClr val="FF0000"/>
                        </a:solidFill>
                        <a:latin typeface="Cambria Math" panose="02040503050406030204" pitchFamily="18" charset="0"/>
                      </a:rPr>
                      <m:t>𝑓</m:t>
                    </m:r>
                  </m:oMath>
                </a14:m>
                <a:endParaRPr lang="en-GB" dirty="0">
                  <a:solidFill>
                    <a:srgbClr val="FF0000"/>
                  </a:solidFill>
                </a:endParaRPr>
              </a:p>
              <a:p>
                <a:pPr lvl="1"/>
                <a:r>
                  <a:rPr lang="en-GB" dirty="0"/>
                  <a:t>Update Parameters.</a:t>
                </a:r>
              </a:p>
              <a:p>
                <a:pPr lvl="2"/>
                <a:r>
                  <a:rPr lang="en-GB" dirty="0">
                    <a:solidFill>
                      <a:srgbClr val="FF0000"/>
                    </a:solidFill>
                  </a:rPr>
                  <a:t>Mean </a:t>
                </a:r>
              </a:p>
              <a:p>
                <a:pPr lvl="2"/>
                <a:r>
                  <a:rPr lang="en-GB" dirty="0"/>
                  <a:t>Step Size </a:t>
                </a:r>
              </a:p>
              <a:p>
                <a:pPr lvl="1"/>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37925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CD41-8576-1C22-5C01-6E96A8E23A41}"/>
              </a:ext>
            </a:extLst>
          </p:cNvPr>
          <p:cNvSpPr>
            <a:spLocks noGrp="1"/>
          </p:cNvSpPr>
          <p:nvPr>
            <p:ph type="title"/>
          </p:nvPr>
        </p:nvSpPr>
        <p:spPr/>
        <p:txBody>
          <a:bodyPr/>
          <a:lstStyle/>
          <a:p>
            <a:r>
              <a:rPr lang="en-GB" dirty="0"/>
              <a:t>Step Size Update: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968D0-B780-084C-BB42-719EDACB14BD}"/>
                  </a:ext>
                </a:extLst>
              </p:cNvPr>
              <p:cNvSpPr>
                <a:spLocks noGrp="1"/>
              </p:cNvSpPr>
              <p:nvPr>
                <p:ph idx="1"/>
              </p:nvPr>
            </p:nvSpPr>
            <p:spPr/>
            <p:txBody>
              <a:bodyPr/>
              <a:lstStyle/>
              <a:p>
                <a:pPr marL="0" indent="0">
                  <a:buNone/>
                </a:pPr>
                <a:r>
                  <a:rPr lang="en-GB" dirty="0"/>
                  <a:t>Several methods in general are used: </a:t>
                </a:r>
              </a:p>
              <a:p>
                <a:pPr lvl="1"/>
                <a:r>
                  <a:rPr lang="en-GB" dirty="0"/>
                  <a:t>1/5-th success rule </a:t>
                </a:r>
              </a:p>
              <a:p>
                <a:pPr lvl="1"/>
                <a14:m>
                  <m:oMath xmlns:m="http://schemas.openxmlformats.org/officeDocument/2006/math">
                    <m:r>
                      <a:rPr lang="en-GB" i="1" smtClean="0">
                        <a:latin typeface="Cambria Math" panose="02040503050406030204" pitchFamily="18" charset="0"/>
                      </a:rPr>
                      <m:t>𝜎</m:t>
                    </m:r>
                  </m:oMath>
                </a14:m>
                <a:r>
                  <a:rPr lang="en-GB" dirty="0"/>
                  <a:t> – self – adaptation</a:t>
                </a:r>
              </a:p>
              <a:p>
                <a:pPr lvl="1"/>
                <a:r>
                  <a:rPr lang="en-GB" dirty="0"/>
                  <a:t>Path length control (CSA)</a:t>
                </a:r>
              </a:p>
              <a:p>
                <a:pPr marL="0" indent="0">
                  <a:buNone/>
                </a:pPr>
                <a:endParaRPr lang="en-GB" dirty="0"/>
              </a:p>
              <a:p>
                <a:pPr marL="0" indent="0">
                  <a:buNone/>
                </a:pPr>
                <a:r>
                  <a:rPr lang="en-GB" dirty="0"/>
                  <a:t>In CMA-ES we will use CSA to update the Step Size.</a:t>
                </a:r>
              </a:p>
              <a:p>
                <a:pPr marL="0" indent="0">
                  <a:buNone/>
                </a:pPr>
                <a:r>
                  <a:rPr lang="en-GB" dirty="0"/>
                  <a:t>	Evolution path is used </a:t>
                </a:r>
                <a14:m>
                  <m:oMath xmlns:m="http://schemas.openxmlformats.org/officeDocument/2006/math">
                    <m:sSub>
                      <m:sSubPr>
                        <m:ctrlPr>
                          <a:rPr lang="en-GB" i="1" smtClean="0">
                            <a:solidFill>
                              <a:srgbClr val="836967"/>
                            </a:solidFill>
                            <a:latin typeface="Cambria Math" panose="02040503050406030204" pitchFamily="18" charset="0"/>
                          </a:rPr>
                        </m:ctrlPr>
                      </m:sSubPr>
                      <m:e>
                        <m:r>
                          <a:rPr lang="en-GB" i="1" smtClean="0">
                            <a:latin typeface="Cambria Math" panose="02040503050406030204" pitchFamily="18" charset="0"/>
                          </a:rPr>
                          <m:t>𝑝</m:t>
                        </m:r>
                      </m:e>
                      <m:sub>
                        <m:r>
                          <a:rPr lang="en-GB" i="1" smtClean="0">
                            <a:latin typeface="Cambria Math" panose="02040503050406030204" pitchFamily="18" charset="0"/>
                          </a:rPr>
                          <m:t>𝜎</m:t>
                        </m:r>
                      </m:sub>
                    </m:sSub>
                  </m:oMath>
                </a14:m>
                <a:r>
                  <a:rPr lang="en-GB" dirty="0"/>
                  <a:t> then we update </a:t>
                </a:r>
                <a14:m>
                  <m:oMath xmlns:m="http://schemas.openxmlformats.org/officeDocument/2006/math">
                    <m:r>
                      <a:rPr lang="en-GB" i="1" smtClean="0">
                        <a:latin typeface="Cambria Math" panose="02040503050406030204" pitchFamily="18" charset="0"/>
                      </a:rPr>
                      <m:t>𝜎</m:t>
                    </m:r>
                  </m:oMath>
                </a14:m>
                <a:r>
                  <a:rPr lang="en-GB" dirty="0"/>
                  <a:t> </a:t>
                </a:r>
              </a:p>
            </p:txBody>
          </p:sp>
        </mc:Choice>
        <mc:Fallback xmlns="">
          <p:sp>
            <p:nvSpPr>
              <p:cNvPr id="3" name="Content Placeholder 2">
                <a:extLst>
                  <a:ext uri="{FF2B5EF4-FFF2-40B4-BE49-F238E27FC236}">
                    <a16:creationId xmlns:a16="http://schemas.microsoft.com/office/drawing/2014/main" id="{1A7968D0-B780-084C-BB42-719EDACB14B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53869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p>
              <a:p>
                <a:pPr lvl="1"/>
                <a:r>
                  <a:rPr lang="en-GB" dirty="0">
                    <a:solidFill>
                      <a:srgbClr val="FF0000"/>
                    </a:solidFill>
                  </a:rPr>
                  <a:t>Sample Distribution </a:t>
                </a:r>
                <a14:m>
                  <m:oMath xmlns:m="http://schemas.openxmlformats.org/officeDocument/2006/math">
                    <m:r>
                      <a:rPr lang="en-GB" i="1" smtClean="0">
                        <a:solidFill>
                          <a:srgbClr val="FF0000"/>
                        </a:solidFill>
                        <a:latin typeface="Cambria Math" panose="02040503050406030204" pitchFamily="18" charset="0"/>
                      </a:rPr>
                      <m:t>𝑃</m:t>
                    </m:r>
                    <m:d>
                      <m:dPr>
                        <m:ctrlPr>
                          <a:rPr lang="en-GB" i="1" smtClean="0">
                            <a:solidFill>
                              <a:srgbClr val="FF0000"/>
                            </a:solidFill>
                            <a:latin typeface="Cambria Math" panose="02040503050406030204" pitchFamily="18" charset="0"/>
                          </a:rPr>
                        </m:ctrlPr>
                      </m:dPr>
                      <m:e>
                        <m:f>
                          <m:fPr>
                            <m:type m:val="lin"/>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𝑥</m:t>
                            </m:r>
                          </m:num>
                          <m:den>
                            <m:r>
                              <a:rPr lang="en-GB" i="1" smtClean="0">
                                <a:solidFill>
                                  <a:srgbClr val="FF0000"/>
                                </a:solidFill>
                                <a:latin typeface="Cambria Math" panose="02040503050406030204" pitchFamily="18" charset="0"/>
                              </a:rPr>
                              <m:t>𝜃</m:t>
                            </m:r>
                          </m:den>
                        </m:f>
                      </m:e>
                    </m:d>
                    <m:r>
                      <a:rPr lang="en-GB" b="0" i="0" smtClean="0">
                        <a:solidFill>
                          <a:srgbClr val="FF0000"/>
                        </a:solidFill>
                        <a:latin typeface="Cambria Math" panose="02040503050406030204" pitchFamily="18" charset="0"/>
                      </a:rPr>
                      <m:t> </m:t>
                    </m:r>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b="0" i="1" dirty="0" smtClean="0">
                            <a:solidFill>
                              <a:srgbClr val="FF0000"/>
                            </a:solidFill>
                            <a:latin typeface="Cambria Math" panose="02040503050406030204" pitchFamily="18" charset="0"/>
                          </a:rPr>
                          <m:t>1</m:t>
                        </m:r>
                      </m:sub>
                    </m:sSub>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i="1" dirty="0" smtClean="0">
                            <a:solidFill>
                              <a:srgbClr val="FF0000"/>
                            </a:solidFill>
                            <a:latin typeface="Cambria Math" panose="02040503050406030204" pitchFamily="18" charset="0"/>
                          </a:rPr>
                          <m:t>𝜆</m:t>
                        </m:r>
                        <m:r>
                          <a:rPr lang="en-GB" b="0" i="1" dirty="0" smtClean="0">
                            <a:solidFill>
                              <a:srgbClr val="FF0000"/>
                            </a:solidFill>
                            <a:latin typeface="Cambria Math" panose="02040503050406030204" pitchFamily="18" charset="0"/>
                          </a:rPr>
                          <m:t> </m:t>
                        </m:r>
                      </m:sub>
                    </m:sSub>
                    <m:r>
                      <a:rPr lang="en-GB"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 </m:t>
                    </m:r>
                    <m:sSup>
                      <m:sSupPr>
                        <m:ctrlPr>
                          <a:rPr lang="en-GB" i="1" dirty="0" smtClean="0">
                            <a:solidFill>
                              <a:srgbClr val="FF0000"/>
                            </a:solidFill>
                            <a:latin typeface="Cambria Math" panose="02040503050406030204" pitchFamily="18" charset="0"/>
                          </a:rPr>
                        </m:ctrlPr>
                      </m:sSupPr>
                      <m:e>
                        <m:r>
                          <a:rPr lang="en-GB" i="1" dirty="0" smtClean="0">
                            <a:solidFill>
                              <a:srgbClr val="FF0000"/>
                            </a:solidFill>
                            <a:latin typeface="Cambria Math" panose="02040503050406030204" pitchFamily="18" charset="0"/>
                          </a:rPr>
                          <m:t>ℝ</m:t>
                        </m:r>
                      </m:e>
                      <m:sup>
                        <m:r>
                          <a:rPr lang="en-GB" b="0" i="1" dirty="0" smtClean="0">
                            <a:solidFill>
                              <a:srgbClr val="FF0000"/>
                            </a:solidFill>
                            <a:latin typeface="Cambria Math" panose="02040503050406030204" pitchFamily="18" charset="0"/>
                          </a:rPr>
                          <m:t>𝑛</m:t>
                        </m:r>
                      </m:sup>
                    </m:sSup>
                  </m:oMath>
                </a14:m>
                <a:endParaRPr lang="en-GB" dirty="0">
                  <a:solidFill>
                    <a:srgbClr val="FF0000"/>
                  </a:solidFill>
                </a:endParaRPr>
              </a:p>
              <a:p>
                <a:pPr lvl="1"/>
                <a:r>
                  <a:rPr lang="en-GB" dirty="0">
                    <a:solidFill>
                      <a:srgbClr val="FF0000"/>
                    </a:solidFill>
                  </a:rPr>
                  <a:t>Evaluate these points on </a:t>
                </a:r>
                <a14:m>
                  <m:oMath xmlns:m="http://schemas.openxmlformats.org/officeDocument/2006/math">
                    <m:r>
                      <a:rPr lang="en-GB" b="0" i="1" smtClean="0">
                        <a:solidFill>
                          <a:srgbClr val="FF0000"/>
                        </a:solidFill>
                        <a:latin typeface="Cambria Math" panose="02040503050406030204" pitchFamily="18" charset="0"/>
                      </a:rPr>
                      <m:t>𝑓</m:t>
                    </m:r>
                  </m:oMath>
                </a14:m>
                <a:endParaRPr lang="en-GB" dirty="0">
                  <a:solidFill>
                    <a:srgbClr val="FF0000"/>
                  </a:solidFill>
                </a:endParaRPr>
              </a:p>
              <a:p>
                <a:pPr lvl="1"/>
                <a:r>
                  <a:rPr lang="en-GB" dirty="0"/>
                  <a:t>Update Parameters.</a:t>
                </a:r>
              </a:p>
              <a:p>
                <a:pPr lvl="2"/>
                <a:r>
                  <a:rPr lang="en-GB" dirty="0">
                    <a:solidFill>
                      <a:srgbClr val="FF0000"/>
                    </a:solidFill>
                  </a:rPr>
                  <a:t>Mean </a:t>
                </a:r>
              </a:p>
              <a:p>
                <a:pPr lvl="2"/>
                <a:r>
                  <a:rPr lang="en-GB" dirty="0">
                    <a:solidFill>
                      <a:srgbClr val="FF0000"/>
                    </a:solidFill>
                  </a:rPr>
                  <a:t>Step Size </a:t>
                </a:r>
              </a:p>
              <a:p>
                <a:pPr lvl="2"/>
                <a:r>
                  <a:rPr lang="en-GB" dirty="0"/>
                  <a:t>Covariance</a:t>
                </a:r>
              </a:p>
              <a:p>
                <a:pPr lvl="1"/>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743079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E758-7BFC-4CDE-5019-7282FCAAF888}"/>
              </a:ext>
            </a:extLst>
          </p:cNvPr>
          <p:cNvSpPr>
            <a:spLocks noGrp="1"/>
          </p:cNvSpPr>
          <p:nvPr>
            <p:ph type="title"/>
          </p:nvPr>
        </p:nvSpPr>
        <p:spPr/>
        <p:txBody>
          <a:bodyPr/>
          <a:lstStyle/>
          <a:p>
            <a:r>
              <a:rPr lang="en-GB" dirty="0"/>
              <a:t>Now The Covariance Matrix Update.</a:t>
            </a:r>
          </a:p>
        </p:txBody>
      </p:sp>
      <p:sp>
        <p:nvSpPr>
          <p:cNvPr id="3" name="Content Placeholder 2">
            <a:extLst>
              <a:ext uri="{FF2B5EF4-FFF2-40B4-BE49-F238E27FC236}">
                <a16:creationId xmlns:a16="http://schemas.microsoft.com/office/drawing/2014/main" id="{5A5EC253-8A6C-3AFB-AE83-58C80C916884}"/>
              </a:ext>
            </a:extLst>
          </p:cNvPr>
          <p:cNvSpPr>
            <a:spLocks noGrp="1"/>
          </p:cNvSpPr>
          <p:nvPr>
            <p:ph idx="1"/>
          </p:nvPr>
        </p:nvSpPr>
        <p:spPr/>
        <p:txBody>
          <a:bodyPr/>
          <a:lstStyle/>
          <a:p>
            <a:pPr marL="0" indent="0">
              <a:buNone/>
            </a:pPr>
            <a:r>
              <a:rPr lang="en-GB" b="1" u="sng" dirty="0"/>
              <a:t>Motivation: </a:t>
            </a:r>
          </a:p>
          <a:p>
            <a:pPr marL="0" indent="0">
              <a:buNone/>
            </a:pPr>
            <a:r>
              <a:rPr lang="en-GB" dirty="0"/>
              <a:t>Step size control is not enough (</a:t>
            </a:r>
            <a:r>
              <a:rPr lang="en-GB" dirty="0">
                <a:solidFill>
                  <a:srgbClr val="FF0000"/>
                </a:solidFill>
              </a:rPr>
              <a:t>why?</a:t>
            </a:r>
            <a:r>
              <a:rPr lang="en-GB" dirty="0"/>
              <a:t>)</a:t>
            </a:r>
          </a:p>
          <a:p>
            <a:pPr marL="0" indent="0">
              <a:buNone/>
            </a:pPr>
            <a:r>
              <a:rPr lang="en-GB" dirty="0"/>
              <a:t>Because convergence speed of CSA-ES becomes lower as function become ill conditioned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323559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E43A-D93B-9918-9B54-A4BEFD16FFF5}"/>
              </a:ext>
            </a:extLst>
          </p:cNvPr>
          <p:cNvSpPr>
            <a:spLocks noGrp="1"/>
          </p:cNvSpPr>
          <p:nvPr>
            <p:ph type="title"/>
          </p:nvPr>
        </p:nvSpPr>
        <p:spPr/>
        <p:txBody>
          <a:bodyPr/>
          <a:lstStyle/>
          <a:p>
            <a:r>
              <a:rPr lang="en-GB" dirty="0"/>
              <a:t>Cumulation….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546679-FE45-529E-1D2D-742B106514C7}"/>
                  </a:ext>
                </a:extLst>
              </p:cNvPr>
              <p:cNvSpPr>
                <a:spLocks noGrp="1"/>
              </p:cNvSpPr>
              <p:nvPr>
                <p:ph idx="1"/>
              </p:nvPr>
            </p:nvSpPr>
            <p:spPr/>
            <p:txBody>
              <a:bodyPr/>
              <a:lstStyle/>
              <a:p>
                <a:pPr marL="0" indent="0">
                  <a:buNone/>
                </a:pPr>
                <a:r>
                  <a:rPr lang="en-GB" dirty="0"/>
                  <a:t>Same approach used in step size update is followed: </a:t>
                </a:r>
              </a:p>
              <a:p>
                <a:pPr marL="0" indent="0">
                  <a:buNone/>
                </a:pPr>
                <a:r>
                  <a:rPr lang="en-GB" dirty="0"/>
                  <a:t>We find the evolution path where history information is accumulated.</a:t>
                </a:r>
              </a:p>
              <a:p>
                <a:r>
                  <a:rPr lang="en-GB" dirty="0"/>
                  <a:t>We initialize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𝑐</m:t>
                        </m:r>
                      </m:sub>
                    </m:sSub>
                    <m:r>
                      <a:rPr lang="en-GB" b="0" i="1" smtClean="0">
                        <a:latin typeface="Cambria Math" panose="02040503050406030204" pitchFamily="18" charset="0"/>
                      </a:rPr>
                      <m:t>=0</m:t>
                    </m:r>
                  </m:oMath>
                </a14:m>
                <a:endParaRPr lang="en-GB" dirty="0"/>
              </a:p>
              <a:p>
                <a14:m>
                  <m:oMath xmlns:m="http://schemas.openxmlformats.org/officeDocument/2006/math">
                    <m:sSub>
                      <m:sSubPr>
                        <m:ctrlPr>
                          <a:rPr lang="en-GB" b="0" i="1" smtClean="0">
                            <a:latin typeface="Cambria Math" panose="02040503050406030204" pitchFamily="18" charset="0"/>
                          </a:rPr>
                        </m:ctrlPr>
                      </m:sSub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𝑐</m:t>
                            </m:r>
                          </m:sub>
                        </m:sSub>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𝑐</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𝑐</m:t>
                            </m:r>
                          </m:sub>
                        </m:sSub>
                      </m:e>
                      <m:sub>
                        <m:r>
                          <a:rPr lang="en-GB" b="0" i="1" smtClean="0">
                            <a:latin typeface="Cambria Math" panose="02040503050406030204" pitchFamily="18" charset="0"/>
                          </a:rPr>
                          <m:t>𝑡</m:t>
                        </m:r>
                      </m:sub>
                    </m:sSub>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1−(1−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𝑐</m:t>
                            </m:r>
                          </m:sub>
                        </m:sSub>
                        <m:r>
                          <a:rPr lang="en-GB" b="0" i="1" smtClean="0">
                            <a:latin typeface="Cambria Math" panose="02040503050406030204" pitchFamily="18" charset="0"/>
                          </a:rPr>
                          <m:t>)</m:t>
                        </m:r>
                      </m:e>
                    </m:ra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sSub>
                          <m:sSubPr>
                            <m:ctrlPr>
                              <a:rPr lang="en-GB" b="0" i="1" smtClean="0">
                                <a:latin typeface="Cambria Math" panose="02040503050406030204" pitchFamily="18" charset="0"/>
                              </a:rPr>
                            </m:ctrlPr>
                          </m:sSubPr>
                          <m:e>
                            <m:r>
                              <a:rPr lang="en-GB" i="1" smtClean="0">
                                <a:latin typeface="Cambria Math" panose="02040503050406030204" pitchFamily="18" charset="0"/>
                              </a:rPr>
                              <m:t>𝜇</m:t>
                            </m:r>
                          </m:e>
                          <m:sub>
                            <m:r>
                              <a:rPr lang="en-GB" b="0" i="1" smtClean="0">
                                <a:latin typeface="Cambria Math" panose="02040503050406030204" pitchFamily="18" charset="0"/>
                              </a:rPr>
                              <m:t>𝑤</m:t>
                            </m:r>
                          </m:sub>
                        </m:sSub>
                      </m:e>
                    </m:rad>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𝑤</m:t>
                        </m:r>
                      </m:sub>
                    </m:sSub>
                    <m:r>
                      <a:rPr lang="en-GB" b="0" i="1" smtClean="0">
                        <a:latin typeface="Cambria Math" panose="02040503050406030204" pitchFamily="18" charset="0"/>
                      </a:rPr>
                      <m:t> </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C546679-FE45-529E-1D2D-742B106514C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3C9D42B-9B0F-85C6-9204-ACE15A0B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539" y="4188507"/>
            <a:ext cx="6895971" cy="2123393"/>
          </a:xfrm>
          <a:prstGeom prst="rect">
            <a:avLst/>
          </a:prstGeom>
        </p:spPr>
      </p:pic>
    </p:spTree>
    <p:extLst>
      <p:ext uri="{BB962C8B-B14F-4D97-AF65-F5344CB8AC3E}">
        <p14:creationId xmlns:p14="http://schemas.microsoft.com/office/powerpoint/2010/main" val="262262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A3E4-B587-BB02-4023-2BFC999FDFD4}"/>
              </a:ext>
            </a:extLst>
          </p:cNvPr>
          <p:cNvSpPr>
            <a:spLocks noGrp="1"/>
          </p:cNvSpPr>
          <p:nvPr>
            <p:ph type="title"/>
          </p:nvPr>
        </p:nvSpPr>
        <p:spPr>
          <a:xfrm>
            <a:off x="838200" y="162604"/>
            <a:ext cx="10515600" cy="1325563"/>
          </a:xfrm>
        </p:spPr>
        <p:txBody>
          <a:bodyPr/>
          <a:lstStyle/>
          <a:p>
            <a:r>
              <a:rPr lang="en-GB" dirty="0"/>
              <a:t>Finally The Covariance Update: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1E99C4-0D72-E9B6-E7FD-4487AABAC168}"/>
                  </a:ext>
                </a:extLst>
              </p:cNvPr>
              <p:cNvSpPr>
                <a:spLocks noGrp="1"/>
              </p:cNvSpPr>
              <p:nvPr>
                <p:ph idx="1"/>
              </p:nvPr>
            </p:nvSpPr>
            <p:spPr>
              <a:xfrm>
                <a:off x="838200" y="1328531"/>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𝑐𝑜𝑣</m:t>
                              </m:r>
                            </m:sub>
                          </m:sSub>
                          <m:r>
                            <a:rPr lang="en-GB" b="0" i="1" smtClean="0">
                              <a:latin typeface="Cambria Math" panose="02040503050406030204" pitchFamily="18" charset="0"/>
                            </a:rPr>
                            <m:t>)</m:t>
                          </m:r>
                          <m:r>
                            <a:rPr lang="en-GB" b="0" i="1" smtClean="0">
                              <a:latin typeface="Cambria Math" panose="02040503050406030204" pitchFamily="18" charset="0"/>
                            </a:rPr>
                            <m:t>𝐶</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𝑐𝑜𝑣</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𝑝</m:t>
                          </m:r>
                        </m:e>
                        <m:sub>
                          <m:r>
                            <a:rPr lang="en-GB" b="0" i="1" smtClean="0">
                              <a:latin typeface="Cambria Math" panose="02040503050406030204" pitchFamily="18" charset="0"/>
                            </a:rPr>
                            <m:t>𝑐</m:t>
                          </m:r>
                        </m:sub>
                      </m:sSub>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𝑝</m:t>
                          </m:r>
                        </m:e>
                        <m:sub>
                          <m:r>
                            <a:rPr lang="en-GB" b="0" i="1" smtClean="0">
                              <a:latin typeface="Cambria Math" panose="02040503050406030204" pitchFamily="18" charset="0"/>
                            </a:rPr>
                            <m:t>𝑐</m:t>
                          </m:r>
                        </m:sub>
                        <m:sup>
                          <m:r>
                            <a:rPr lang="en-GB" b="0" i="1" smtClean="0">
                              <a:latin typeface="Cambria Math" panose="02040503050406030204" pitchFamily="18" charset="0"/>
                            </a:rPr>
                            <m:t>𝑇</m:t>
                          </m:r>
                        </m:sup>
                      </m:sSubSup>
                    </m:oMath>
                  </m:oMathPara>
                </a14:m>
                <a:endParaRPr lang="en-GB" b="0" dirty="0"/>
              </a:p>
              <a:p>
                <a:pPr marL="0" indent="0">
                  <a:buNone/>
                </a:pPr>
                <a:endParaRPr lang="en-GB" b="0" dirty="0"/>
              </a:p>
              <a:p>
                <a:pPr marL="0" indent="0">
                  <a:buNone/>
                </a:pPr>
                <a:r>
                  <a:rPr lang="en-GB" dirty="0"/>
                  <a:t>Where</a:t>
                </a:r>
                <a14:m>
                  <m:oMath xmlns:m="http://schemas.openxmlformats.org/officeDocument/2006/math">
                    <m:r>
                      <a:rPr lang="en-GB" b="0" i="0" smtClean="0">
                        <a:latin typeface="Cambria Math" panose="02040503050406030204" pitchFamily="18" charset="0"/>
                      </a:rPr>
                      <m:t> </m:t>
                    </m:r>
                    <m:sSub>
                      <m:sSubPr>
                        <m:ctrlPr>
                          <a:rPr lang="en-GB" b="0" i="1" smtClean="0">
                            <a:latin typeface="Cambria Math" panose="02040503050406030204" pitchFamily="18" charset="0"/>
                          </a:rPr>
                        </m:ctrlPr>
                      </m:sSubPr>
                      <m:e>
                        <m:r>
                          <a:rPr lang="en-GB" i="1" smtClean="0">
                            <a:latin typeface="Cambria Math" panose="02040503050406030204" pitchFamily="18" charset="0"/>
                          </a:rPr>
                          <m:t>𝜇</m:t>
                        </m:r>
                      </m:e>
                      <m:sub>
                        <m:r>
                          <a:rPr lang="en-GB" b="0" i="1" smtClean="0">
                            <a:latin typeface="Cambria Math" panose="02040503050406030204" pitchFamily="18" charset="0"/>
                          </a:rPr>
                          <m:t>𝑤</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nary>
                          <m:naryPr>
                            <m:chr m:val="∑"/>
                            <m:subHide m:val="on"/>
                            <m:supHide m:val="on"/>
                            <m:ctrlPr>
                              <a:rPr lang="en-GB" b="0" i="1" smtClean="0">
                                <a:latin typeface="Cambria Math" panose="02040503050406030204" pitchFamily="18" charset="0"/>
                              </a:rPr>
                            </m:ctrlPr>
                          </m:naryPr>
                          <m:sub/>
                          <m:sup/>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e>
                        </m:nary>
                      </m:den>
                    </m:f>
                  </m:oMath>
                </a14:m>
                <a:r>
                  <a:rPr lang="en-GB" b="0" dirty="0"/>
                  <a:t> ,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𝑐𝑜𝑣</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𝑐</m:t>
                        </m:r>
                      </m:sub>
                    </m:sSub>
                    <m:r>
                      <a:rPr lang="en-GB" b="0" i="1" smtClean="0">
                        <a:latin typeface="Cambria Math" panose="02040503050406030204" pitchFamily="18" charset="0"/>
                      </a:rPr>
                      <m:t>≪1 </m:t>
                    </m:r>
                  </m:oMath>
                </a14:m>
                <a:endParaRPr lang="en-GB" b="0" dirty="0"/>
              </a:p>
              <a:p>
                <a:pPr marL="0" indent="0">
                  <a:buNone/>
                </a:pPr>
                <a:endParaRPr lang="en-GB" dirty="0"/>
              </a:p>
            </p:txBody>
          </p:sp>
        </mc:Choice>
        <mc:Fallback>
          <p:sp>
            <p:nvSpPr>
              <p:cNvPr id="3" name="Content Placeholder 2">
                <a:extLst>
                  <a:ext uri="{FF2B5EF4-FFF2-40B4-BE49-F238E27FC236}">
                    <a16:creationId xmlns:a16="http://schemas.microsoft.com/office/drawing/2014/main" id="{AE1E99C4-0D72-E9B6-E7FD-4487AABAC168}"/>
                  </a:ext>
                </a:extLst>
              </p:cNvPr>
              <p:cNvSpPr>
                <a:spLocks noGrp="1" noRot="1" noChangeAspect="1" noMove="1" noResize="1" noEditPoints="1" noAdjustHandles="1" noChangeArrowheads="1" noChangeShapeType="1" noTextEdit="1"/>
              </p:cNvSpPr>
              <p:nvPr>
                <p:ph idx="1"/>
              </p:nvPr>
            </p:nvSpPr>
            <p:spPr>
              <a:xfrm>
                <a:off x="838200" y="1328531"/>
                <a:ext cx="10515600" cy="4351338"/>
              </a:xfrm>
              <a:blipFill>
                <a:blip r:embed="rId2"/>
                <a:stretch>
                  <a:fillRect l="-1217"/>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EBEBE960-7824-1594-7472-94C2194F1F7B}"/>
              </a:ext>
            </a:extLst>
          </p:cNvPr>
          <p:cNvSpPr/>
          <p:nvPr/>
        </p:nvSpPr>
        <p:spPr>
          <a:xfrm>
            <a:off x="7677278" y="1337843"/>
            <a:ext cx="853031" cy="4479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6F4E448B-F1AD-40DF-28C1-F17624C824BC}"/>
              </a:ext>
            </a:extLst>
          </p:cNvPr>
          <p:cNvCxnSpPr/>
          <p:nvPr/>
        </p:nvCxnSpPr>
        <p:spPr>
          <a:xfrm>
            <a:off x="8530309" y="1687647"/>
            <a:ext cx="1073959" cy="98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B519FCC-4899-EDDE-1CD1-322B34C40F1A}"/>
              </a:ext>
            </a:extLst>
          </p:cNvPr>
          <p:cNvSpPr/>
          <p:nvPr/>
        </p:nvSpPr>
        <p:spPr>
          <a:xfrm>
            <a:off x="9751554" y="1239652"/>
            <a:ext cx="1325574" cy="10310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5E36EB3-3E8F-36F8-6D3C-13BE7169ABB9}"/>
              </a:ext>
            </a:extLst>
          </p:cNvPr>
          <p:cNvSpPr txBox="1"/>
          <p:nvPr/>
        </p:nvSpPr>
        <p:spPr>
          <a:xfrm>
            <a:off x="9908366" y="1275077"/>
            <a:ext cx="1097865" cy="923330"/>
          </a:xfrm>
          <a:prstGeom prst="rect">
            <a:avLst/>
          </a:prstGeom>
          <a:noFill/>
        </p:spPr>
        <p:txBody>
          <a:bodyPr wrap="none" rtlCol="0">
            <a:spAutoFit/>
          </a:bodyPr>
          <a:lstStyle/>
          <a:p>
            <a:r>
              <a:rPr lang="en-GB" dirty="0"/>
              <a:t>This is a</a:t>
            </a:r>
          </a:p>
          <a:p>
            <a:r>
              <a:rPr lang="en-GB" dirty="0"/>
              <a:t>Matrix of </a:t>
            </a:r>
          </a:p>
          <a:p>
            <a:r>
              <a:rPr lang="en-GB" dirty="0"/>
              <a:t>Rank one</a:t>
            </a:r>
          </a:p>
        </p:txBody>
      </p:sp>
      <p:pic>
        <p:nvPicPr>
          <p:cNvPr id="10" name="Picture 9">
            <a:extLst>
              <a:ext uri="{FF2B5EF4-FFF2-40B4-BE49-F238E27FC236}">
                <a16:creationId xmlns:a16="http://schemas.microsoft.com/office/drawing/2014/main" id="{A7A7BCBA-EAD8-8BDB-B7E2-F0A634491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694" y="2324108"/>
            <a:ext cx="4465946" cy="3821761"/>
          </a:xfrm>
          <a:prstGeom prst="rect">
            <a:avLst/>
          </a:prstGeom>
        </p:spPr>
      </p:pic>
      <p:sp>
        <p:nvSpPr>
          <p:cNvPr id="5" name="TextBox 4">
            <a:extLst>
              <a:ext uri="{FF2B5EF4-FFF2-40B4-BE49-F238E27FC236}">
                <a16:creationId xmlns:a16="http://schemas.microsoft.com/office/drawing/2014/main" id="{EEBC3271-710C-0808-D77C-14F3FB353633}"/>
              </a:ext>
            </a:extLst>
          </p:cNvPr>
          <p:cNvSpPr txBox="1"/>
          <p:nvPr/>
        </p:nvSpPr>
        <p:spPr>
          <a:xfrm>
            <a:off x="1202835" y="6039340"/>
            <a:ext cx="10408204" cy="461665"/>
          </a:xfrm>
          <a:prstGeom prst="rect">
            <a:avLst/>
          </a:prstGeom>
          <a:noFill/>
        </p:spPr>
        <p:txBody>
          <a:bodyPr wrap="square" rtlCol="0">
            <a:spAutoFit/>
          </a:bodyPr>
          <a:lstStyle/>
          <a:p>
            <a:r>
              <a:rPr lang="en-GB" sz="1200" dirty="0"/>
              <a:t>Source1: </a:t>
            </a:r>
            <a:r>
              <a:rPr lang="en-GB" sz="1200" dirty="0">
                <a:hlinkClick r:id="rId4"/>
              </a:rPr>
              <a:t>https://medium.com/optuna/introduction-to-cma-es-sampler-ee68194c8f88</a:t>
            </a:r>
            <a:r>
              <a:rPr lang="en-GB" sz="1200" dirty="0"/>
              <a:t>                                              Source2: </a:t>
            </a:r>
            <a:r>
              <a:rPr lang="en-GB" sz="1200" dirty="0">
                <a:hlinkClick r:id="rId5"/>
              </a:rPr>
              <a:t>https://thurinj.github.io/CMA-ES.html</a:t>
            </a:r>
            <a:r>
              <a:rPr lang="en-GB" sz="1200" dirty="0"/>
              <a:t> </a:t>
            </a:r>
          </a:p>
          <a:p>
            <a:endParaRPr lang="en-GB" sz="1200" dirty="0"/>
          </a:p>
        </p:txBody>
      </p:sp>
      <p:pic>
        <p:nvPicPr>
          <p:cNvPr id="11" name="Picture 10">
            <a:extLst>
              <a:ext uri="{FF2B5EF4-FFF2-40B4-BE49-F238E27FC236}">
                <a16:creationId xmlns:a16="http://schemas.microsoft.com/office/drawing/2014/main" id="{CC92E2FD-0948-7C77-3883-2042E71BE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326" y="3052655"/>
            <a:ext cx="5760772" cy="2880386"/>
          </a:xfrm>
          <a:prstGeom prst="rect">
            <a:avLst/>
          </a:prstGeom>
        </p:spPr>
      </p:pic>
    </p:spTree>
    <p:extLst>
      <p:ext uri="{BB962C8B-B14F-4D97-AF65-F5344CB8AC3E}">
        <p14:creationId xmlns:p14="http://schemas.microsoft.com/office/powerpoint/2010/main" val="2791331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p>
              <a:p>
                <a:pPr lvl="1"/>
                <a:r>
                  <a:rPr lang="en-GB" dirty="0">
                    <a:solidFill>
                      <a:srgbClr val="FF0000"/>
                    </a:solidFill>
                  </a:rPr>
                  <a:t>Sample Distribution </a:t>
                </a:r>
                <a14:m>
                  <m:oMath xmlns:m="http://schemas.openxmlformats.org/officeDocument/2006/math">
                    <m:r>
                      <a:rPr lang="en-GB" i="1" smtClean="0">
                        <a:solidFill>
                          <a:srgbClr val="FF0000"/>
                        </a:solidFill>
                        <a:latin typeface="Cambria Math" panose="02040503050406030204" pitchFamily="18" charset="0"/>
                      </a:rPr>
                      <m:t>𝑃</m:t>
                    </m:r>
                    <m:d>
                      <m:dPr>
                        <m:ctrlPr>
                          <a:rPr lang="en-GB" i="1" smtClean="0">
                            <a:solidFill>
                              <a:srgbClr val="FF0000"/>
                            </a:solidFill>
                            <a:latin typeface="Cambria Math" panose="02040503050406030204" pitchFamily="18" charset="0"/>
                          </a:rPr>
                        </m:ctrlPr>
                      </m:dPr>
                      <m:e>
                        <m:f>
                          <m:fPr>
                            <m:type m:val="lin"/>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𝑥</m:t>
                            </m:r>
                          </m:num>
                          <m:den>
                            <m:r>
                              <a:rPr lang="en-GB" i="1" smtClean="0">
                                <a:solidFill>
                                  <a:srgbClr val="FF0000"/>
                                </a:solidFill>
                                <a:latin typeface="Cambria Math" panose="02040503050406030204" pitchFamily="18" charset="0"/>
                              </a:rPr>
                              <m:t>𝜃</m:t>
                            </m:r>
                          </m:den>
                        </m:f>
                      </m:e>
                    </m:d>
                    <m:r>
                      <a:rPr lang="en-GB" b="0" i="0" smtClean="0">
                        <a:solidFill>
                          <a:srgbClr val="FF0000"/>
                        </a:solidFill>
                        <a:latin typeface="Cambria Math" panose="02040503050406030204" pitchFamily="18" charset="0"/>
                      </a:rPr>
                      <m:t> </m:t>
                    </m:r>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b="0" i="1" dirty="0" smtClean="0">
                            <a:solidFill>
                              <a:srgbClr val="FF0000"/>
                            </a:solidFill>
                            <a:latin typeface="Cambria Math" panose="02040503050406030204" pitchFamily="18" charset="0"/>
                          </a:rPr>
                          <m:t>1</m:t>
                        </m:r>
                      </m:sub>
                    </m:sSub>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i="1" dirty="0" smtClean="0">
                            <a:solidFill>
                              <a:srgbClr val="FF0000"/>
                            </a:solidFill>
                            <a:latin typeface="Cambria Math" panose="02040503050406030204" pitchFamily="18" charset="0"/>
                          </a:rPr>
                          <m:t>𝜆</m:t>
                        </m:r>
                        <m:r>
                          <a:rPr lang="en-GB" b="0" i="1" dirty="0" smtClean="0">
                            <a:solidFill>
                              <a:srgbClr val="FF0000"/>
                            </a:solidFill>
                            <a:latin typeface="Cambria Math" panose="02040503050406030204" pitchFamily="18" charset="0"/>
                          </a:rPr>
                          <m:t> </m:t>
                        </m:r>
                      </m:sub>
                    </m:sSub>
                    <m:r>
                      <a:rPr lang="en-GB"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 </m:t>
                    </m:r>
                    <m:sSup>
                      <m:sSupPr>
                        <m:ctrlPr>
                          <a:rPr lang="en-GB" i="1" dirty="0" smtClean="0">
                            <a:solidFill>
                              <a:srgbClr val="FF0000"/>
                            </a:solidFill>
                            <a:latin typeface="Cambria Math" panose="02040503050406030204" pitchFamily="18" charset="0"/>
                          </a:rPr>
                        </m:ctrlPr>
                      </m:sSupPr>
                      <m:e>
                        <m:r>
                          <a:rPr lang="en-GB" i="1" dirty="0" smtClean="0">
                            <a:solidFill>
                              <a:srgbClr val="FF0000"/>
                            </a:solidFill>
                            <a:latin typeface="Cambria Math" panose="02040503050406030204" pitchFamily="18" charset="0"/>
                          </a:rPr>
                          <m:t>ℝ</m:t>
                        </m:r>
                      </m:e>
                      <m:sup>
                        <m:r>
                          <a:rPr lang="en-GB" b="0" i="1" dirty="0" smtClean="0">
                            <a:solidFill>
                              <a:srgbClr val="FF0000"/>
                            </a:solidFill>
                            <a:latin typeface="Cambria Math" panose="02040503050406030204" pitchFamily="18" charset="0"/>
                          </a:rPr>
                          <m:t>𝑛</m:t>
                        </m:r>
                      </m:sup>
                    </m:sSup>
                  </m:oMath>
                </a14:m>
                <a:endParaRPr lang="en-GB" dirty="0">
                  <a:solidFill>
                    <a:srgbClr val="FF0000"/>
                  </a:solidFill>
                </a:endParaRPr>
              </a:p>
              <a:p>
                <a:pPr lvl="1"/>
                <a:r>
                  <a:rPr lang="en-GB" dirty="0">
                    <a:solidFill>
                      <a:srgbClr val="FF0000"/>
                    </a:solidFill>
                  </a:rPr>
                  <a:t>Evaluate these points on </a:t>
                </a:r>
                <a14:m>
                  <m:oMath xmlns:m="http://schemas.openxmlformats.org/officeDocument/2006/math">
                    <m:r>
                      <a:rPr lang="en-GB" b="0" i="1" smtClean="0">
                        <a:solidFill>
                          <a:srgbClr val="FF0000"/>
                        </a:solidFill>
                        <a:latin typeface="Cambria Math" panose="02040503050406030204" pitchFamily="18" charset="0"/>
                      </a:rPr>
                      <m:t>𝑓</m:t>
                    </m:r>
                  </m:oMath>
                </a14:m>
                <a:endParaRPr lang="en-GB" dirty="0">
                  <a:solidFill>
                    <a:srgbClr val="FF0000"/>
                  </a:solidFill>
                </a:endParaRPr>
              </a:p>
              <a:p>
                <a:pPr lvl="1"/>
                <a:r>
                  <a:rPr lang="en-GB" dirty="0">
                    <a:solidFill>
                      <a:srgbClr val="FF0000"/>
                    </a:solidFill>
                  </a:rPr>
                  <a:t>Update Parameters</a:t>
                </a:r>
                <a:r>
                  <a:rPr lang="en-GB" dirty="0"/>
                  <a:t>.</a:t>
                </a:r>
              </a:p>
              <a:p>
                <a:pPr lvl="2"/>
                <a:r>
                  <a:rPr lang="en-GB" dirty="0">
                    <a:solidFill>
                      <a:srgbClr val="FF0000"/>
                    </a:solidFill>
                  </a:rPr>
                  <a:t>Mean </a:t>
                </a:r>
              </a:p>
              <a:p>
                <a:pPr lvl="2"/>
                <a:r>
                  <a:rPr lang="en-GB" dirty="0">
                    <a:solidFill>
                      <a:srgbClr val="FF0000"/>
                    </a:solidFill>
                  </a:rPr>
                  <a:t>Step Size </a:t>
                </a:r>
              </a:p>
              <a:p>
                <a:pPr lvl="2"/>
                <a:r>
                  <a:rPr lang="en-GB" dirty="0">
                    <a:solidFill>
                      <a:srgbClr val="FF0000"/>
                    </a:solidFill>
                  </a:rPr>
                  <a:t>Covariance</a:t>
                </a:r>
              </a:p>
              <a:p>
                <a:pPr lvl="1"/>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02405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C5B2-1C37-CE64-F747-B4C4E5E98E12}"/>
              </a:ext>
            </a:extLst>
          </p:cNvPr>
          <p:cNvSpPr>
            <a:spLocks noGrp="1"/>
          </p:cNvSpPr>
          <p:nvPr>
            <p:ph type="title"/>
          </p:nvPr>
        </p:nvSpPr>
        <p:spPr>
          <a:xfrm>
            <a:off x="4299420" y="2721699"/>
            <a:ext cx="10515600" cy="1325563"/>
          </a:xfrm>
        </p:spPr>
        <p:txBody>
          <a:bodyPr/>
          <a:lstStyle/>
          <a:p>
            <a:r>
              <a:rPr lang="en-GB" dirty="0"/>
              <a:t>Benchmark?</a:t>
            </a:r>
          </a:p>
        </p:txBody>
      </p:sp>
    </p:spTree>
    <p:extLst>
      <p:ext uri="{BB962C8B-B14F-4D97-AF65-F5344CB8AC3E}">
        <p14:creationId xmlns:p14="http://schemas.microsoft.com/office/powerpoint/2010/main" val="386283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2A20-2BD4-D6EA-2EB7-74F67CBBE337}"/>
              </a:ext>
            </a:extLst>
          </p:cNvPr>
          <p:cNvSpPr>
            <a:spLocks noGrp="1"/>
          </p:cNvSpPr>
          <p:nvPr>
            <p:ph type="title"/>
          </p:nvPr>
        </p:nvSpPr>
        <p:spPr/>
        <p:txBody>
          <a:bodyPr/>
          <a:lstStyle/>
          <a:p>
            <a:r>
              <a:rPr lang="en-GB" dirty="0"/>
              <a:t>How to track the performance of CMA-ES rank one?</a:t>
            </a:r>
          </a:p>
        </p:txBody>
      </p:sp>
      <p:sp>
        <p:nvSpPr>
          <p:cNvPr id="3" name="Content Placeholder 2">
            <a:extLst>
              <a:ext uri="{FF2B5EF4-FFF2-40B4-BE49-F238E27FC236}">
                <a16:creationId xmlns:a16="http://schemas.microsoft.com/office/drawing/2014/main" id="{AA5806A7-D827-78C2-B58B-34479327A91E}"/>
              </a:ext>
            </a:extLst>
          </p:cNvPr>
          <p:cNvSpPr>
            <a:spLocks noGrp="1"/>
          </p:cNvSpPr>
          <p:nvPr>
            <p:ph idx="1"/>
          </p:nvPr>
        </p:nvSpPr>
        <p:spPr/>
        <p:txBody>
          <a:bodyPr/>
          <a:lstStyle/>
          <a:p>
            <a:pPr marL="0" indent="0">
              <a:buNone/>
            </a:pPr>
            <a:r>
              <a:rPr lang="en-GB" dirty="0"/>
              <a:t>In Order to study the performance of CMA-ES with rank one update we used COCO platform and benchmarked it on BBOB Noiseless Suite.</a:t>
            </a:r>
          </a:p>
          <a:p>
            <a:pPr marL="0" indent="0">
              <a:buNone/>
            </a:pPr>
            <a:endParaRPr lang="en-GB" dirty="0"/>
          </a:p>
          <a:p>
            <a:pPr marL="457200" lvl="1" indent="0">
              <a:buNone/>
            </a:pPr>
            <a:endParaRPr lang="en-GB" dirty="0"/>
          </a:p>
          <a:p>
            <a:pPr lvl="1"/>
            <a:endParaRPr lang="en-GB" dirty="0"/>
          </a:p>
        </p:txBody>
      </p:sp>
    </p:spTree>
    <p:extLst>
      <p:ext uri="{BB962C8B-B14F-4D97-AF65-F5344CB8AC3E}">
        <p14:creationId xmlns:p14="http://schemas.microsoft.com/office/powerpoint/2010/main" val="152339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A0C-514F-8934-AA96-F7E91C9486E0}"/>
              </a:ext>
            </a:extLst>
          </p:cNvPr>
          <p:cNvSpPr>
            <a:spLocks noGrp="1"/>
          </p:cNvSpPr>
          <p:nvPr>
            <p:ph type="title"/>
          </p:nvPr>
        </p:nvSpPr>
        <p:spPr/>
        <p:txBody>
          <a:bodyPr/>
          <a:lstStyle/>
          <a:p>
            <a:r>
              <a:rPr lang="en-GB" dirty="0"/>
              <a:t>Evolution Strategies: </a:t>
            </a:r>
          </a:p>
        </p:txBody>
      </p:sp>
      <p:sp>
        <p:nvSpPr>
          <p:cNvPr id="3" name="Content Placeholder 2">
            <a:extLst>
              <a:ext uri="{FF2B5EF4-FFF2-40B4-BE49-F238E27FC236}">
                <a16:creationId xmlns:a16="http://schemas.microsoft.com/office/drawing/2014/main" id="{66DEA48D-2C49-FF91-F796-25D265F90BF5}"/>
              </a:ext>
            </a:extLst>
          </p:cNvPr>
          <p:cNvSpPr>
            <a:spLocks noGrp="1"/>
          </p:cNvSpPr>
          <p:nvPr>
            <p:ph idx="1"/>
          </p:nvPr>
        </p:nvSpPr>
        <p:spPr/>
        <p:txBody>
          <a:bodyPr>
            <a:normAutofit fontScale="85000" lnSpcReduction="20000"/>
          </a:bodyPr>
          <a:lstStyle/>
          <a:p>
            <a:pPr marL="0" indent="0">
              <a:buNone/>
            </a:pPr>
            <a:r>
              <a:rPr lang="en-GB" dirty="0"/>
              <a:t>You evolve iteratively better to reach a desired target.</a:t>
            </a:r>
          </a:p>
          <a:p>
            <a:pPr marL="0" indent="0">
              <a:buNone/>
            </a:pPr>
            <a:endParaRPr lang="en-GB" dirty="0"/>
          </a:p>
          <a:p>
            <a:pPr marL="0" indent="0">
              <a:buNone/>
            </a:pPr>
            <a:r>
              <a:rPr lang="en-GB" b="1" u="sng" dirty="0"/>
              <a:t>Motivation: </a:t>
            </a:r>
          </a:p>
          <a:p>
            <a:pPr marL="0" indent="0">
              <a:buNone/>
            </a:pPr>
            <a:r>
              <a:rPr lang="en-GB" dirty="0"/>
              <a:t>Some problems make a function difficult to solve: </a:t>
            </a:r>
          </a:p>
          <a:p>
            <a:pPr marL="0" indent="0">
              <a:buNone/>
            </a:pPr>
            <a:r>
              <a:rPr lang="en-GB" dirty="0"/>
              <a:t>Dimensionality, ill conditioning, non smooth level sets etc….</a:t>
            </a:r>
          </a:p>
          <a:p>
            <a:pPr marL="0" indent="0">
              <a:buNone/>
            </a:pPr>
            <a:endParaRPr lang="en-GB" dirty="0"/>
          </a:p>
          <a:p>
            <a:pPr marL="0" indent="0">
              <a:buNone/>
            </a:pPr>
            <a:r>
              <a:rPr lang="en-GB" b="1" u="sng" dirty="0"/>
              <a:t>Blackbox Scenario: </a:t>
            </a:r>
          </a:p>
          <a:p>
            <a:pPr marL="0" indent="0">
              <a:buNone/>
            </a:pPr>
            <a:r>
              <a:rPr lang="en-GB" dirty="0"/>
              <a:t>You have inputs and outputs.</a:t>
            </a:r>
          </a:p>
          <a:p>
            <a:pPr marL="0" indent="0">
              <a:buNone/>
            </a:pPr>
            <a:endParaRPr lang="en-GB" dirty="0"/>
          </a:p>
          <a:p>
            <a:r>
              <a:rPr lang="en-GB" dirty="0"/>
              <a:t>minimization in this scenario requires finding: </a:t>
            </a:r>
          </a:p>
          <a:p>
            <a:pPr marL="0" indent="0">
              <a:buNone/>
            </a:pPr>
            <a:r>
              <a:rPr lang="en-GB" dirty="0"/>
              <a:t>Both the input that yields the minimum output.</a:t>
            </a:r>
          </a:p>
        </p:txBody>
      </p:sp>
    </p:spTree>
    <p:extLst>
      <p:ext uri="{BB962C8B-B14F-4D97-AF65-F5344CB8AC3E}">
        <p14:creationId xmlns:p14="http://schemas.microsoft.com/office/powerpoint/2010/main" val="3186767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E3A9-7A92-F4B9-1D12-7649467949F3}"/>
              </a:ext>
            </a:extLst>
          </p:cNvPr>
          <p:cNvSpPr>
            <a:spLocks noGrp="1"/>
          </p:cNvSpPr>
          <p:nvPr>
            <p:ph type="title"/>
          </p:nvPr>
        </p:nvSpPr>
        <p:spPr/>
        <p:txBody>
          <a:bodyPr/>
          <a:lstStyle/>
          <a:p>
            <a:r>
              <a:rPr lang="en-GB" dirty="0"/>
              <a:t>Tests Conducted: </a:t>
            </a:r>
            <a:br>
              <a:rPr lang="en-GB" dirty="0"/>
            </a:b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88B65F-CCAF-AC7F-CDC6-7C7ABB90277D}"/>
                  </a:ext>
                </a:extLst>
              </p:cNvPr>
              <p:cNvSpPr>
                <a:spLocks noGrp="1"/>
              </p:cNvSpPr>
              <p:nvPr>
                <p:ph idx="1"/>
              </p:nvPr>
            </p:nvSpPr>
            <p:spPr/>
            <p:txBody>
              <a:bodyPr/>
              <a:lstStyle/>
              <a:p>
                <a:r>
                  <a:rPr lang="en-GB" dirty="0"/>
                  <a:t>Single Algorithm Benchmark with:</a:t>
                </a:r>
              </a:p>
              <a:p>
                <a:pPr lvl="1"/>
                <a14:m>
                  <m:oMath xmlns:m="http://schemas.openxmlformats.org/officeDocument/2006/math">
                    <m:r>
                      <a:rPr lang="en-GB" i="1" smtClean="0">
                        <a:latin typeface="Cambria Math" panose="02040503050406030204" pitchFamily="18" charset="0"/>
                      </a:rPr>
                      <m:t>𝜆</m:t>
                    </m:r>
                  </m:oMath>
                </a14:m>
                <a:r>
                  <a:rPr lang="en-GB" dirty="0"/>
                  <a:t> default = </a:t>
                </a:r>
                <a14:m>
                  <m:oMath xmlns:m="http://schemas.openxmlformats.org/officeDocument/2006/math">
                    <m:r>
                      <a:rPr lang="en-GB" b="0" i="1" smtClean="0">
                        <a:latin typeface="Cambria Math" panose="02040503050406030204" pitchFamily="18" charset="0"/>
                      </a:rPr>
                      <m:t>4</m:t>
                    </m:r>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3</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𝑛</m:t>
                            </m:r>
                          </m:e>
                        </m:func>
                      </m:e>
                    </m:d>
                  </m:oMath>
                </a14:m>
                <a:r>
                  <a:rPr lang="en-GB" dirty="0"/>
                  <a:t> / </a:t>
                </a:r>
                <a14:m>
                  <m:oMath xmlns:m="http://schemas.openxmlformats.org/officeDocument/2006/math">
                    <m:r>
                      <a:rPr lang="en-GB" i="1">
                        <a:latin typeface="Cambria Math" panose="02040503050406030204" pitchFamily="18" charset="0"/>
                      </a:rPr>
                      <m:t>𝜇</m:t>
                    </m:r>
                  </m:oMath>
                </a14:m>
                <a:r>
                  <a:rPr lang="en-GB" dirty="0"/>
                  <a:t> default = </a:t>
                </a:r>
                <a14:m>
                  <m:oMath xmlns:m="http://schemas.openxmlformats.org/officeDocument/2006/math">
                    <m:f>
                      <m:fPr>
                        <m:ctrlPr>
                          <a:rPr lang="en-GB" b="0" i="1" smtClean="0">
                            <a:latin typeface="Cambria Math" panose="02040503050406030204" pitchFamily="18" charset="0"/>
                          </a:rPr>
                        </m:ctrlPr>
                      </m:fPr>
                      <m:num>
                        <m:r>
                          <a:rPr lang="en-GB" i="1" smtClean="0">
                            <a:latin typeface="Cambria Math" panose="02040503050406030204" pitchFamily="18" charset="0"/>
                          </a:rPr>
                          <m:t>𝜆</m:t>
                        </m:r>
                      </m:num>
                      <m:den>
                        <m:r>
                          <a:rPr lang="en-GB" b="0" i="1" smtClean="0">
                            <a:latin typeface="Cambria Math" panose="02040503050406030204" pitchFamily="18" charset="0"/>
                          </a:rPr>
                          <m:t>2</m:t>
                        </m:r>
                      </m:den>
                    </m:f>
                  </m:oMath>
                </a14:m>
                <a:r>
                  <a:rPr lang="en-GB" dirty="0"/>
                  <a:t> / restarts = 30 / budget =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5</m:t>
                        </m:r>
                      </m:sup>
                    </m:sSup>
                  </m:oMath>
                </a14:m>
                <a:r>
                  <a:rPr lang="en-GB" dirty="0"/>
                  <a:t> / no increase </a:t>
                </a:r>
                <a:r>
                  <a:rPr lang="en-GB" dirty="0" err="1"/>
                  <a:t>popsize</a:t>
                </a:r>
                <a:r>
                  <a:rPr lang="en-GB" dirty="0"/>
                  <a:t> </a:t>
                </a:r>
              </a:p>
              <a:p>
                <a:pPr lvl="1"/>
                <a14:m>
                  <m:oMath xmlns:m="http://schemas.openxmlformats.org/officeDocument/2006/math">
                    <m:r>
                      <a:rPr lang="en-GB" i="1" smtClean="0">
                        <a:latin typeface="Cambria Math" panose="02040503050406030204" pitchFamily="18" charset="0"/>
                      </a:rPr>
                      <m:t>𝜆</m:t>
                    </m:r>
                  </m:oMath>
                </a14:m>
                <a:r>
                  <a:rPr lang="en-GB" dirty="0"/>
                  <a:t> = 300 / </a:t>
                </a:r>
                <a14:m>
                  <m:oMath xmlns:m="http://schemas.openxmlformats.org/officeDocument/2006/math">
                    <m:r>
                      <a:rPr lang="en-GB" i="1">
                        <a:latin typeface="Cambria Math" panose="02040503050406030204" pitchFamily="18" charset="0"/>
                      </a:rPr>
                      <m:t>𝜇</m:t>
                    </m:r>
                  </m:oMath>
                </a14:m>
                <a:r>
                  <a:rPr lang="en-GB" dirty="0"/>
                  <a:t> default = </a:t>
                </a:r>
                <a14:m>
                  <m:oMath xmlns:m="http://schemas.openxmlformats.org/officeDocument/2006/math">
                    <m:f>
                      <m:fPr>
                        <m:ctrlPr>
                          <a:rPr lang="en-GB" b="0" i="1" smtClean="0">
                            <a:latin typeface="Cambria Math" panose="02040503050406030204" pitchFamily="18" charset="0"/>
                          </a:rPr>
                        </m:ctrlPr>
                      </m:fPr>
                      <m:num>
                        <m:r>
                          <a:rPr lang="en-GB" i="1" smtClean="0">
                            <a:latin typeface="Cambria Math" panose="02040503050406030204" pitchFamily="18" charset="0"/>
                          </a:rPr>
                          <m:t>𝜆</m:t>
                        </m:r>
                      </m:num>
                      <m:den>
                        <m:r>
                          <a:rPr lang="en-GB" b="0" i="1" smtClean="0">
                            <a:latin typeface="Cambria Math" panose="02040503050406030204" pitchFamily="18" charset="0"/>
                          </a:rPr>
                          <m:t>2</m:t>
                        </m:r>
                      </m:den>
                    </m:f>
                  </m:oMath>
                </a14:m>
                <a:r>
                  <a:rPr lang="en-GB" dirty="0"/>
                  <a:t> / restarts = 30 / budget =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 / increase </a:t>
                </a:r>
                <a:r>
                  <a:rPr lang="en-GB" dirty="0" err="1"/>
                  <a:t>popsize</a:t>
                </a:r>
                <a:r>
                  <a:rPr lang="en-GB" dirty="0"/>
                  <a:t> of factor 2</a:t>
                </a:r>
              </a:p>
              <a:p>
                <a:r>
                  <a:rPr lang="en-GB" dirty="0"/>
                  <a:t>Multiple Algorithms Benchmark:</a:t>
                </a:r>
              </a:p>
              <a:p>
                <a:pPr lvl="1"/>
                <a:r>
                  <a:rPr lang="en-GB" dirty="0"/>
                  <a:t>Low population (</a:t>
                </a:r>
                <a14:m>
                  <m:oMath xmlns:m="http://schemas.openxmlformats.org/officeDocument/2006/math">
                    <m:r>
                      <a:rPr lang="en-GB" i="1" smtClean="0">
                        <a:latin typeface="Cambria Math" panose="02040503050406030204" pitchFamily="18" charset="0"/>
                      </a:rPr>
                      <m:t>𝜆</m:t>
                    </m:r>
                    <m:r>
                      <a:rPr lang="en-GB" b="0" i="1" smtClean="0">
                        <a:latin typeface="Cambria Math" panose="02040503050406030204" pitchFamily="18" charset="0"/>
                      </a:rPr>
                      <m:t>=</m:t>
                    </m:r>
                  </m:oMath>
                </a14:m>
                <a:r>
                  <a:rPr lang="en-GB" dirty="0"/>
                  <a:t>default) CMA-ES rank one with (Random search [-5,5</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m:t>
                        </m:r>
                      </m:e>
                      <m:sup>
                        <m:r>
                          <a:rPr lang="en-GB" b="0" i="1" smtClean="0">
                            <a:latin typeface="Cambria Math" panose="02040503050406030204" pitchFamily="18" charset="0"/>
                          </a:rPr>
                          <m:t>𝑛</m:t>
                        </m:r>
                      </m:sup>
                    </m:sSup>
                  </m:oMath>
                </a14:m>
                <a:r>
                  <a:rPr lang="en-GB" dirty="0"/>
                  <a:t> / BFGS / Default CMA-ES)</a:t>
                </a:r>
              </a:p>
              <a:p>
                <a:pPr lvl="1"/>
                <a:r>
                  <a:rPr lang="en-GB" dirty="0"/>
                  <a:t>Large population (</a:t>
                </a:r>
                <a14:m>
                  <m:oMath xmlns:m="http://schemas.openxmlformats.org/officeDocument/2006/math">
                    <m:r>
                      <a:rPr lang="en-GB" i="1" smtClean="0">
                        <a:latin typeface="Cambria Math" panose="02040503050406030204" pitchFamily="18" charset="0"/>
                      </a:rPr>
                      <m:t>𝜆</m:t>
                    </m:r>
                    <m:r>
                      <a:rPr lang="en-GB" b="0" i="1" smtClean="0">
                        <a:latin typeface="Cambria Math" panose="02040503050406030204" pitchFamily="18" charset="0"/>
                      </a:rPr>
                      <m:t>=</m:t>
                    </m:r>
                    <m:r>
                      <a:rPr lang="en-GB" b="0" i="1" smtClean="0">
                        <a:latin typeface="Cambria Math" panose="02040503050406030204" pitchFamily="18" charset="0"/>
                      </a:rPr>
                      <m:t>300</m:t>
                    </m:r>
                  </m:oMath>
                </a14:m>
                <a:r>
                  <a:rPr lang="en-GB" dirty="0"/>
                  <a:t>)CMA-ES rank one with (Random search [-5,5</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m:t>
                        </m:r>
                      </m:e>
                      <m:sup>
                        <m:r>
                          <a:rPr lang="en-GB" b="0" i="1" smtClean="0">
                            <a:latin typeface="Cambria Math" panose="02040503050406030204" pitchFamily="18" charset="0"/>
                          </a:rPr>
                          <m:t>𝑛</m:t>
                        </m:r>
                      </m:sup>
                    </m:sSup>
                    <m:r>
                      <a:rPr lang="en-GB" b="0" i="1" smtClean="0">
                        <a:latin typeface="Cambria Math" panose="02040503050406030204" pitchFamily="18" charset="0"/>
                      </a:rPr>
                      <m:t> </m:t>
                    </m:r>
                  </m:oMath>
                </a14:m>
                <a:r>
                  <a:rPr lang="en-GB" dirty="0"/>
                  <a:t>/ BFGS / Default CMA-ES)</a:t>
                </a: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B588B65F-CCAF-AC7F-CDC6-7C7ABB90277D}"/>
                  </a:ext>
                </a:extLst>
              </p:cNvPr>
              <p:cNvSpPr>
                <a:spLocks noGrp="1" noRot="1" noChangeAspect="1" noMove="1" noResize="1" noEditPoints="1" noAdjustHandles="1" noChangeArrowheads="1" noChangeShapeType="1" noTextEdit="1"/>
              </p:cNvSpPr>
              <p:nvPr>
                <p:ph idx="1"/>
              </p:nvPr>
            </p:nvSpPr>
            <p:spPr>
              <a:blipFill>
                <a:blip r:embed="rId2"/>
                <a:stretch>
                  <a:fillRect l="-1043" t="-2241" r="-232"/>
                </a:stretch>
              </a:blipFill>
            </p:spPr>
            <p:txBody>
              <a:bodyPr/>
              <a:lstStyle/>
              <a:p>
                <a:r>
                  <a:rPr lang="en-GB">
                    <a:noFill/>
                  </a:rPr>
                  <a:t> </a:t>
                </a:r>
              </a:p>
            </p:txBody>
          </p:sp>
        </mc:Fallback>
      </mc:AlternateContent>
    </p:spTree>
    <p:extLst>
      <p:ext uri="{BB962C8B-B14F-4D97-AF65-F5344CB8AC3E}">
        <p14:creationId xmlns:p14="http://schemas.microsoft.com/office/powerpoint/2010/main" val="193170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C228-AE21-9A34-7CE8-27AE57FDFF71}"/>
              </a:ext>
            </a:extLst>
          </p:cNvPr>
          <p:cNvSpPr>
            <a:spLocks noGrp="1"/>
          </p:cNvSpPr>
          <p:nvPr>
            <p:ph type="title"/>
          </p:nvPr>
        </p:nvSpPr>
        <p:spPr>
          <a:xfrm>
            <a:off x="690914" y="141738"/>
            <a:ext cx="10515600" cy="1325563"/>
          </a:xfrm>
        </p:spPr>
        <p:txBody>
          <a:bodyPr/>
          <a:lstStyle/>
          <a:p>
            <a:r>
              <a:rPr lang="en-GB" dirty="0"/>
              <a:t>BBOB Test Suite:</a:t>
            </a:r>
          </a:p>
        </p:txBody>
      </p:sp>
      <p:sp>
        <p:nvSpPr>
          <p:cNvPr id="3" name="Content Placeholder 2">
            <a:extLst>
              <a:ext uri="{FF2B5EF4-FFF2-40B4-BE49-F238E27FC236}">
                <a16:creationId xmlns:a16="http://schemas.microsoft.com/office/drawing/2014/main" id="{445588C5-BAC4-D236-2BEF-80E74454D6D3}"/>
              </a:ext>
            </a:extLst>
          </p:cNvPr>
          <p:cNvSpPr>
            <a:spLocks noGrp="1"/>
          </p:cNvSpPr>
          <p:nvPr>
            <p:ph idx="1"/>
          </p:nvPr>
        </p:nvSpPr>
        <p:spPr>
          <a:xfrm>
            <a:off x="245477" y="1086234"/>
            <a:ext cx="11108323" cy="5553906"/>
          </a:xfrm>
        </p:spPr>
        <p:txBody>
          <a:bodyPr/>
          <a:lstStyle/>
          <a:p>
            <a:pPr marL="0" indent="0">
              <a:buNone/>
            </a:pPr>
            <a:r>
              <a:rPr lang="en-GB" dirty="0"/>
              <a:t>24 Noiseless Functions Separated to: </a:t>
            </a:r>
          </a:p>
          <a:p>
            <a:pPr marL="0" indent="0">
              <a:buNone/>
            </a:pPr>
            <a:endParaRPr lang="en-GB" dirty="0"/>
          </a:p>
          <a:p>
            <a:pPr marL="0" indent="0">
              <a:buNone/>
            </a:pPr>
            <a:endParaRPr lang="en-GB" dirty="0"/>
          </a:p>
        </p:txBody>
      </p:sp>
      <p:graphicFrame>
        <p:nvGraphicFramePr>
          <p:cNvPr id="4" name="Table 3">
            <a:extLst>
              <a:ext uri="{FF2B5EF4-FFF2-40B4-BE49-F238E27FC236}">
                <a16:creationId xmlns:a16="http://schemas.microsoft.com/office/drawing/2014/main" id="{6FE23026-D63A-92E6-BBF1-362ADF9698B1}"/>
              </a:ext>
            </a:extLst>
          </p:cNvPr>
          <p:cNvGraphicFramePr>
            <a:graphicFrameLocks noGrp="1"/>
          </p:cNvGraphicFramePr>
          <p:nvPr>
            <p:extLst>
              <p:ext uri="{D42A27DB-BD31-4B8C-83A1-F6EECF244321}">
                <p14:modId xmlns:p14="http://schemas.microsoft.com/office/powerpoint/2010/main" val="668632937"/>
              </p:ext>
            </p:extLst>
          </p:nvPr>
        </p:nvGraphicFramePr>
        <p:xfrm>
          <a:off x="177971" y="1543381"/>
          <a:ext cx="3734397" cy="1961700"/>
        </p:xfrm>
        <a:graphic>
          <a:graphicData uri="http://schemas.openxmlformats.org/drawingml/2006/table">
            <a:tbl>
              <a:tblPr/>
              <a:tblGrid>
                <a:gridCol w="335594">
                  <a:extLst>
                    <a:ext uri="{9D8B030D-6E8A-4147-A177-3AD203B41FA5}">
                      <a16:colId xmlns:a16="http://schemas.microsoft.com/office/drawing/2014/main" val="1875614982"/>
                    </a:ext>
                  </a:extLst>
                </a:gridCol>
                <a:gridCol w="3398803">
                  <a:extLst>
                    <a:ext uri="{9D8B030D-6E8A-4147-A177-3AD203B41FA5}">
                      <a16:colId xmlns:a16="http://schemas.microsoft.com/office/drawing/2014/main" val="100064304"/>
                    </a:ext>
                  </a:extLst>
                </a:gridCol>
              </a:tblGrid>
              <a:tr h="326950">
                <a:tc gridSpan="2">
                  <a:txBody>
                    <a:bodyPr/>
                    <a:lstStyle/>
                    <a:p>
                      <a:pPr algn="l"/>
                      <a:r>
                        <a:rPr lang="en-GB" sz="1400">
                          <a:effectLst/>
                        </a:rPr>
                        <a:t>1 Separable Functions</a:t>
                      </a:r>
                    </a:p>
                  </a:txBody>
                  <a:tcPr anchor="ctr">
                    <a:lnL>
                      <a:noFill/>
                    </a:lnL>
                    <a:lnR>
                      <a:noFill/>
                    </a:lnR>
                    <a:lnT>
                      <a:noFill/>
                    </a:lnT>
                    <a:lnB>
                      <a:noFill/>
                    </a:lnB>
                    <a:solidFill>
                      <a:srgbClr val="FFFFFF"/>
                    </a:solidFill>
                  </a:tcPr>
                </a:tc>
                <a:tc hMerge="1">
                  <a:txBody>
                    <a:bodyPr/>
                    <a:lstStyle/>
                    <a:p>
                      <a:endParaRPr lang="en-GB"/>
                    </a:p>
                  </a:txBody>
                  <a:tcPr/>
                </a:tc>
                <a:extLst>
                  <a:ext uri="{0D108BD9-81ED-4DB2-BD59-A6C34878D82A}">
                    <a16:rowId xmlns:a16="http://schemas.microsoft.com/office/drawing/2014/main" val="2535539541"/>
                  </a:ext>
                </a:extLst>
              </a:tr>
              <a:tr h="326950">
                <a:tc>
                  <a:txBody>
                    <a:bodyPr/>
                    <a:lstStyle/>
                    <a:p>
                      <a:pPr algn="ctr"/>
                      <a:r>
                        <a:rPr lang="en-GB" sz="1400">
                          <a:effectLst/>
                        </a:rPr>
                        <a:t>f1</a:t>
                      </a:r>
                    </a:p>
                  </a:txBody>
                  <a:tcPr anchor="ctr">
                    <a:lnL>
                      <a:noFill/>
                    </a:lnL>
                    <a:lnR w="6350" cap="flat" cmpd="sng" algn="ctr">
                      <a:solidFill>
                        <a:srgbClr val="A066C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2"/>
                        </a:rPr>
                        <a:t>Sphere Function</a:t>
                      </a:r>
                      <a:endParaRPr lang="en-GB" sz="1400" dirty="0">
                        <a:effectLst/>
                      </a:endParaRPr>
                    </a:p>
                  </a:txBody>
                  <a:tcPr anchor="ctr">
                    <a:lnL w="6350" cap="flat" cmpd="sng" algn="ctr">
                      <a:solidFill>
                        <a:srgbClr val="A066C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78412306"/>
                  </a:ext>
                </a:extLst>
              </a:tr>
              <a:tr h="326950">
                <a:tc>
                  <a:txBody>
                    <a:bodyPr/>
                    <a:lstStyle/>
                    <a:p>
                      <a:pPr algn="ctr"/>
                      <a:r>
                        <a:rPr lang="en-GB" sz="1400">
                          <a:effectLst/>
                        </a:rPr>
                        <a:t>f2</a:t>
                      </a:r>
                    </a:p>
                  </a:txBody>
                  <a:tcPr anchor="ctr">
                    <a:lnL>
                      <a:noFill/>
                    </a:lnL>
                    <a:lnR w="6350" cap="flat" cmpd="sng" algn="ctr">
                      <a:solidFill>
                        <a:srgbClr val="207AC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3"/>
                        </a:rPr>
                        <a:t>Separable Ellipsoidal Function</a:t>
                      </a:r>
                      <a:endParaRPr lang="en-GB" sz="1400" dirty="0">
                        <a:effectLst/>
                      </a:endParaRPr>
                    </a:p>
                  </a:txBody>
                  <a:tcPr anchor="ctr">
                    <a:lnL w="6350" cap="flat" cmpd="sng" algn="ctr">
                      <a:solidFill>
                        <a:srgbClr val="207AC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753699980"/>
                  </a:ext>
                </a:extLst>
              </a:tr>
              <a:tr h="326950">
                <a:tc>
                  <a:txBody>
                    <a:bodyPr/>
                    <a:lstStyle/>
                    <a:p>
                      <a:pPr algn="ctr"/>
                      <a:r>
                        <a:rPr lang="en-GB" sz="1400">
                          <a:effectLst/>
                        </a:rPr>
                        <a:t>f3</a:t>
                      </a:r>
                    </a:p>
                  </a:txBody>
                  <a:tcPr anchor="ctr">
                    <a:lnL>
                      <a:noFill/>
                    </a:lnL>
                    <a:lnR w="6350" cap="flat" cmpd="sng" algn="ctr">
                      <a:solidFill>
                        <a:srgbClr val="E072C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err="1">
                          <a:solidFill>
                            <a:srgbClr val="7253ED"/>
                          </a:solidFill>
                          <a:effectLst/>
                          <a:hlinkClick r:id="rId4"/>
                        </a:rPr>
                        <a:t>Rastrigin</a:t>
                      </a:r>
                      <a:r>
                        <a:rPr lang="en-GB" sz="1400" u="none" strike="noStrike" dirty="0">
                          <a:solidFill>
                            <a:srgbClr val="7253ED"/>
                          </a:solidFill>
                          <a:effectLst/>
                          <a:hlinkClick r:id="rId4"/>
                        </a:rPr>
                        <a:t> Function</a:t>
                      </a:r>
                      <a:endParaRPr lang="en-GB" sz="1400" dirty="0">
                        <a:effectLst/>
                      </a:endParaRPr>
                    </a:p>
                  </a:txBody>
                  <a:tcPr anchor="ctr">
                    <a:lnL w="6350" cap="flat" cmpd="sng" algn="ctr">
                      <a:solidFill>
                        <a:srgbClr val="E072C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10610418"/>
                  </a:ext>
                </a:extLst>
              </a:tr>
              <a:tr h="326950">
                <a:tc>
                  <a:txBody>
                    <a:bodyPr/>
                    <a:lstStyle/>
                    <a:p>
                      <a:pPr algn="ctr"/>
                      <a:r>
                        <a:rPr lang="en-GB" sz="1400">
                          <a:effectLst/>
                        </a:rPr>
                        <a:t>f4</a:t>
                      </a:r>
                    </a:p>
                  </a:txBody>
                  <a:tcPr anchor="ctr">
                    <a:lnL>
                      <a:noFill/>
                    </a:lnL>
                    <a:lnR w="6350" cap="flat" cmpd="sng" algn="ctr">
                      <a:solidFill>
                        <a:srgbClr val="E085C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err="1">
                          <a:solidFill>
                            <a:srgbClr val="7253ED"/>
                          </a:solidFill>
                          <a:effectLst/>
                          <a:hlinkClick r:id="rId5"/>
                        </a:rPr>
                        <a:t>Büche-Rastrigin</a:t>
                      </a:r>
                      <a:r>
                        <a:rPr lang="en-GB" sz="1400" u="none" strike="noStrike" dirty="0">
                          <a:solidFill>
                            <a:srgbClr val="7253ED"/>
                          </a:solidFill>
                          <a:effectLst/>
                          <a:hlinkClick r:id="rId5"/>
                        </a:rPr>
                        <a:t> Function</a:t>
                      </a:r>
                      <a:endParaRPr lang="en-GB" sz="1400" dirty="0">
                        <a:effectLst/>
                      </a:endParaRPr>
                    </a:p>
                  </a:txBody>
                  <a:tcPr anchor="ctr">
                    <a:lnL w="6350" cap="flat" cmpd="sng" algn="ctr">
                      <a:solidFill>
                        <a:srgbClr val="E085C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534174597"/>
                  </a:ext>
                </a:extLst>
              </a:tr>
              <a:tr h="326950">
                <a:tc>
                  <a:txBody>
                    <a:bodyPr/>
                    <a:lstStyle/>
                    <a:p>
                      <a:pPr algn="ctr"/>
                      <a:r>
                        <a:rPr lang="en-GB" sz="1400">
                          <a:effectLst/>
                        </a:rPr>
                        <a:t>f5</a:t>
                      </a:r>
                    </a:p>
                  </a:txBody>
                  <a:tcPr anchor="ctr">
                    <a:lnL>
                      <a:noFill/>
                    </a:lnL>
                    <a:lnR w="6350" cap="flat" cmpd="sng" algn="ctr">
                      <a:solidFill>
                        <a:srgbClr val="E0ADC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6"/>
                        </a:rPr>
                        <a:t>Linear Slope</a:t>
                      </a:r>
                      <a:endParaRPr lang="en-GB" sz="1400" dirty="0">
                        <a:effectLst/>
                      </a:endParaRPr>
                    </a:p>
                  </a:txBody>
                  <a:tcPr anchor="ctr">
                    <a:lnL w="6350" cap="flat" cmpd="sng" algn="ctr">
                      <a:solidFill>
                        <a:srgbClr val="E0ADC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250187758"/>
                  </a:ext>
                </a:extLst>
              </a:tr>
            </a:tbl>
          </a:graphicData>
        </a:graphic>
      </p:graphicFrame>
      <p:graphicFrame>
        <p:nvGraphicFramePr>
          <p:cNvPr id="5" name="Table 4">
            <a:extLst>
              <a:ext uri="{FF2B5EF4-FFF2-40B4-BE49-F238E27FC236}">
                <a16:creationId xmlns:a16="http://schemas.microsoft.com/office/drawing/2014/main" id="{1EE08CC2-5526-5B17-7B52-49B834D86549}"/>
              </a:ext>
            </a:extLst>
          </p:cNvPr>
          <p:cNvGraphicFramePr>
            <a:graphicFrameLocks noGrp="1"/>
          </p:cNvGraphicFramePr>
          <p:nvPr>
            <p:extLst>
              <p:ext uri="{D42A27DB-BD31-4B8C-83A1-F6EECF244321}">
                <p14:modId xmlns:p14="http://schemas.microsoft.com/office/powerpoint/2010/main" val="472348163"/>
              </p:ext>
            </p:extLst>
          </p:nvPr>
        </p:nvGraphicFramePr>
        <p:xfrm>
          <a:off x="3559405" y="1543381"/>
          <a:ext cx="4651780" cy="1810697"/>
        </p:xfrm>
        <a:graphic>
          <a:graphicData uri="http://schemas.openxmlformats.org/drawingml/2006/table">
            <a:tbl>
              <a:tblPr/>
              <a:tblGrid>
                <a:gridCol w="2325890">
                  <a:extLst>
                    <a:ext uri="{9D8B030D-6E8A-4147-A177-3AD203B41FA5}">
                      <a16:colId xmlns:a16="http://schemas.microsoft.com/office/drawing/2014/main" val="3629052757"/>
                    </a:ext>
                  </a:extLst>
                </a:gridCol>
                <a:gridCol w="2325890">
                  <a:extLst>
                    <a:ext uri="{9D8B030D-6E8A-4147-A177-3AD203B41FA5}">
                      <a16:colId xmlns:a16="http://schemas.microsoft.com/office/drawing/2014/main" val="3892260567"/>
                    </a:ext>
                  </a:extLst>
                </a:gridCol>
              </a:tblGrid>
              <a:tr h="357247">
                <a:tc gridSpan="2">
                  <a:txBody>
                    <a:bodyPr/>
                    <a:lstStyle/>
                    <a:p>
                      <a:pPr algn="l"/>
                      <a:r>
                        <a:rPr lang="en-GB" sz="1400" dirty="0">
                          <a:effectLst/>
                        </a:rPr>
                        <a:t>2 Functions with low or moderate conditioning</a:t>
                      </a:r>
                    </a:p>
                  </a:txBody>
                  <a:tcPr anchor="ctr">
                    <a:lnL>
                      <a:noFill/>
                    </a:lnL>
                    <a:lnR>
                      <a:noFill/>
                    </a:lnR>
                    <a:lnT>
                      <a:noFill/>
                    </a:lnT>
                    <a:lnB>
                      <a:noFill/>
                    </a:lnB>
                    <a:solidFill>
                      <a:srgbClr val="FFFFFF"/>
                    </a:solidFill>
                  </a:tcPr>
                </a:tc>
                <a:tc hMerge="1">
                  <a:txBody>
                    <a:bodyPr/>
                    <a:lstStyle/>
                    <a:p>
                      <a:endParaRPr lang="en-GB"/>
                    </a:p>
                  </a:txBody>
                  <a:tcPr/>
                </a:tc>
                <a:extLst>
                  <a:ext uri="{0D108BD9-81ED-4DB2-BD59-A6C34878D82A}">
                    <a16:rowId xmlns:a16="http://schemas.microsoft.com/office/drawing/2014/main" val="1004068053"/>
                  </a:ext>
                </a:extLst>
              </a:tr>
              <a:tr h="357247">
                <a:tc>
                  <a:txBody>
                    <a:bodyPr/>
                    <a:lstStyle/>
                    <a:p>
                      <a:pPr algn="ctr"/>
                      <a:r>
                        <a:rPr lang="en-GB" sz="1400">
                          <a:effectLst/>
                        </a:rPr>
                        <a:t>f6</a:t>
                      </a:r>
                    </a:p>
                  </a:txBody>
                  <a:tcPr anchor="ctr">
                    <a:lnL>
                      <a:noFill/>
                    </a:lnL>
                    <a:lnR w="6350" cap="flat" cmpd="sng" algn="ctr">
                      <a:solidFill>
                        <a:srgbClr val="E0890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7"/>
                        </a:rPr>
                        <a:t>Attractive Sector Function</a:t>
                      </a:r>
                      <a:endParaRPr lang="en-GB" sz="1400">
                        <a:effectLst/>
                      </a:endParaRPr>
                    </a:p>
                  </a:txBody>
                  <a:tcPr anchor="ctr">
                    <a:lnL w="6350" cap="flat" cmpd="sng" algn="ctr">
                      <a:solidFill>
                        <a:srgbClr val="E0890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511106730"/>
                  </a:ext>
                </a:extLst>
              </a:tr>
              <a:tr h="357247">
                <a:tc>
                  <a:txBody>
                    <a:bodyPr/>
                    <a:lstStyle/>
                    <a:p>
                      <a:pPr algn="ctr"/>
                      <a:r>
                        <a:rPr lang="en-GB" sz="1400">
                          <a:effectLst/>
                        </a:rPr>
                        <a:t>f7</a:t>
                      </a:r>
                    </a:p>
                  </a:txBody>
                  <a:tcPr anchor="ctr">
                    <a:lnL>
                      <a:noFill/>
                    </a:lnL>
                    <a:lnR w="6350" cap="flat" cmpd="sng" algn="ctr">
                      <a:solidFill>
                        <a:srgbClr val="E0A50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8"/>
                        </a:rPr>
                        <a:t>Step Ellipsoidal Function</a:t>
                      </a:r>
                      <a:endParaRPr lang="en-GB" sz="1400">
                        <a:effectLst/>
                      </a:endParaRPr>
                    </a:p>
                  </a:txBody>
                  <a:tcPr anchor="ctr">
                    <a:lnL w="6350" cap="flat" cmpd="sng" algn="ctr">
                      <a:solidFill>
                        <a:srgbClr val="E0A50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018868006"/>
                  </a:ext>
                </a:extLst>
              </a:tr>
              <a:tr h="369478">
                <a:tc>
                  <a:txBody>
                    <a:bodyPr/>
                    <a:lstStyle/>
                    <a:p>
                      <a:pPr algn="ctr"/>
                      <a:r>
                        <a:rPr lang="en-GB" sz="1400" dirty="0">
                          <a:effectLst/>
                        </a:rPr>
                        <a:t>f8</a:t>
                      </a:r>
                    </a:p>
                  </a:txBody>
                  <a:tcPr anchor="ctr">
                    <a:lnL>
                      <a:noFill/>
                    </a:lnL>
                    <a:lnR w="6350" cap="flat" cmpd="sng" algn="ctr">
                      <a:solidFill>
                        <a:srgbClr val="E0B801"/>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err="1">
                          <a:solidFill>
                            <a:srgbClr val="7253ED"/>
                          </a:solidFill>
                          <a:effectLst/>
                          <a:hlinkClick r:id="rId9"/>
                        </a:rPr>
                        <a:t>Rosenbrock</a:t>
                      </a:r>
                      <a:r>
                        <a:rPr lang="en-GB" sz="1400" u="none" strike="noStrike" dirty="0">
                          <a:solidFill>
                            <a:srgbClr val="7253ED"/>
                          </a:solidFill>
                          <a:effectLst/>
                          <a:hlinkClick r:id="rId9"/>
                        </a:rPr>
                        <a:t> Function, original</a:t>
                      </a:r>
                      <a:endParaRPr lang="en-GB" sz="1400" dirty="0">
                        <a:effectLst/>
                      </a:endParaRPr>
                    </a:p>
                  </a:txBody>
                  <a:tcPr anchor="ctr">
                    <a:lnL w="6350" cap="flat" cmpd="sng" algn="ctr">
                      <a:solidFill>
                        <a:srgbClr val="E0B801"/>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5583675"/>
                  </a:ext>
                </a:extLst>
              </a:tr>
              <a:tr h="369478">
                <a:tc>
                  <a:txBody>
                    <a:bodyPr/>
                    <a:lstStyle/>
                    <a:p>
                      <a:pPr algn="ctr"/>
                      <a:r>
                        <a:rPr lang="en-GB" sz="1400">
                          <a:effectLst/>
                        </a:rPr>
                        <a:t>f9</a:t>
                      </a:r>
                    </a:p>
                  </a:txBody>
                  <a:tcPr anchor="ctr">
                    <a:lnL>
                      <a:noFill/>
                    </a:lnL>
                    <a:lnR w="6350" cap="flat" cmpd="sng" algn="ctr">
                      <a:solidFill>
                        <a:srgbClr val="A00C02"/>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err="1">
                          <a:solidFill>
                            <a:srgbClr val="7253ED"/>
                          </a:solidFill>
                          <a:effectLst/>
                          <a:hlinkClick r:id="rId10"/>
                        </a:rPr>
                        <a:t>Rosenbrock</a:t>
                      </a:r>
                      <a:r>
                        <a:rPr lang="en-GB" sz="1400" u="none" strike="noStrike" dirty="0">
                          <a:solidFill>
                            <a:srgbClr val="7253ED"/>
                          </a:solidFill>
                          <a:effectLst/>
                          <a:hlinkClick r:id="rId10"/>
                        </a:rPr>
                        <a:t> Function, rotated</a:t>
                      </a:r>
                      <a:endParaRPr lang="en-GB" sz="1400" dirty="0">
                        <a:effectLst/>
                      </a:endParaRPr>
                    </a:p>
                  </a:txBody>
                  <a:tcPr anchor="ctr">
                    <a:lnL w="6350" cap="flat" cmpd="sng" algn="ctr">
                      <a:solidFill>
                        <a:srgbClr val="A00C02"/>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967097968"/>
                  </a:ext>
                </a:extLst>
              </a:tr>
            </a:tbl>
          </a:graphicData>
        </a:graphic>
      </p:graphicFrame>
      <p:graphicFrame>
        <p:nvGraphicFramePr>
          <p:cNvPr id="6" name="Table 5">
            <a:extLst>
              <a:ext uri="{FF2B5EF4-FFF2-40B4-BE49-F238E27FC236}">
                <a16:creationId xmlns:a16="http://schemas.microsoft.com/office/drawing/2014/main" id="{CE6C7F47-E7E9-F100-FB2A-73AB3B06E054}"/>
              </a:ext>
            </a:extLst>
          </p:cNvPr>
          <p:cNvGraphicFramePr>
            <a:graphicFrameLocks noGrp="1"/>
          </p:cNvGraphicFramePr>
          <p:nvPr>
            <p:extLst>
              <p:ext uri="{D42A27DB-BD31-4B8C-83A1-F6EECF244321}">
                <p14:modId xmlns:p14="http://schemas.microsoft.com/office/powerpoint/2010/main" val="2717657200"/>
              </p:ext>
            </p:extLst>
          </p:nvPr>
        </p:nvGraphicFramePr>
        <p:xfrm>
          <a:off x="8346201" y="1543381"/>
          <a:ext cx="3667828" cy="2255520"/>
        </p:xfrm>
        <a:graphic>
          <a:graphicData uri="http://schemas.openxmlformats.org/drawingml/2006/table">
            <a:tbl>
              <a:tblPr/>
              <a:tblGrid>
                <a:gridCol w="1833914">
                  <a:extLst>
                    <a:ext uri="{9D8B030D-6E8A-4147-A177-3AD203B41FA5}">
                      <a16:colId xmlns:a16="http://schemas.microsoft.com/office/drawing/2014/main" val="2573491172"/>
                    </a:ext>
                  </a:extLst>
                </a:gridCol>
                <a:gridCol w="1833914">
                  <a:extLst>
                    <a:ext uri="{9D8B030D-6E8A-4147-A177-3AD203B41FA5}">
                      <a16:colId xmlns:a16="http://schemas.microsoft.com/office/drawing/2014/main" val="1626090190"/>
                    </a:ext>
                  </a:extLst>
                </a:gridCol>
              </a:tblGrid>
              <a:tr h="489255">
                <a:tc gridSpan="2">
                  <a:txBody>
                    <a:bodyPr/>
                    <a:lstStyle/>
                    <a:p>
                      <a:pPr algn="l"/>
                      <a:r>
                        <a:rPr lang="en-GB" sz="1400" dirty="0">
                          <a:effectLst/>
                        </a:rPr>
                        <a:t>3 Functions with high conditioning and unimodal</a:t>
                      </a:r>
                    </a:p>
                  </a:txBody>
                  <a:tcPr anchor="ctr">
                    <a:lnL>
                      <a:noFill/>
                    </a:lnL>
                    <a:lnR>
                      <a:noFill/>
                    </a:lnR>
                    <a:lnT>
                      <a:noFill/>
                    </a:lnT>
                    <a:lnB>
                      <a:noFill/>
                    </a:lnB>
                    <a:solidFill>
                      <a:srgbClr val="FFFFFF"/>
                    </a:solidFill>
                  </a:tcPr>
                </a:tc>
                <a:tc hMerge="1">
                  <a:txBody>
                    <a:bodyPr/>
                    <a:lstStyle/>
                    <a:p>
                      <a:endParaRPr lang="en-GB"/>
                    </a:p>
                  </a:txBody>
                  <a:tcPr/>
                </a:tc>
                <a:extLst>
                  <a:ext uri="{0D108BD9-81ED-4DB2-BD59-A6C34878D82A}">
                    <a16:rowId xmlns:a16="http://schemas.microsoft.com/office/drawing/2014/main" val="2107566059"/>
                  </a:ext>
                </a:extLst>
              </a:tr>
              <a:tr h="294280">
                <a:tc>
                  <a:txBody>
                    <a:bodyPr/>
                    <a:lstStyle/>
                    <a:p>
                      <a:pPr algn="ctr"/>
                      <a:r>
                        <a:rPr lang="en-GB" sz="1400">
                          <a:effectLst/>
                        </a:rPr>
                        <a:t>f10</a:t>
                      </a:r>
                    </a:p>
                  </a:txBody>
                  <a:tcPr anchor="ctr">
                    <a:lnL>
                      <a:noFill/>
                    </a:lnL>
                    <a:lnR w="6350" cap="flat" cmpd="sng" algn="ctr">
                      <a:solidFill>
                        <a:srgbClr val="602CD9"/>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11"/>
                        </a:rPr>
                        <a:t>Ellipsoidal Function</a:t>
                      </a:r>
                      <a:endParaRPr lang="en-GB" sz="1400" dirty="0">
                        <a:effectLst/>
                      </a:endParaRPr>
                    </a:p>
                  </a:txBody>
                  <a:tcPr anchor="ctr">
                    <a:lnL w="6350" cap="flat" cmpd="sng" algn="ctr">
                      <a:solidFill>
                        <a:srgbClr val="602CD9"/>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12027315"/>
                  </a:ext>
                </a:extLst>
              </a:tr>
              <a:tr h="294280">
                <a:tc>
                  <a:txBody>
                    <a:bodyPr/>
                    <a:lstStyle/>
                    <a:p>
                      <a:pPr algn="ctr"/>
                      <a:r>
                        <a:rPr lang="en-GB" sz="1400" dirty="0">
                          <a:effectLst/>
                        </a:rPr>
                        <a:t>f11</a:t>
                      </a:r>
                    </a:p>
                  </a:txBody>
                  <a:tcPr anchor="ctr">
                    <a:lnL>
                      <a:noFill/>
                    </a:lnL>
                    <a:lnR w="6350" cap="flat" cmpd="sng" algn="ctr">
                      <a:solidFill>
                        <a:srgbClr val="A029D9"/>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12"/>
                        </a:rPr>
                        <a:t>Discus Function</a:t>
                      </a:r>
                      <a:endParaRPr lang="en-GB" sz="1400" dirty="0">
                        <a:effectLst/>
                      </a:endParaRPr>
                    </a:p>
                  </a:txBody>
                  <a:tcPr anchor="ctr">
                    <a:lnL w="6350" cap="flat" cmpd="sng" algn="ctr">
                      <a:solidFill>
                        <a:srgbClr val="A029D9"/>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659528528"/>
                  </a:ext>
                </a:extLst>
              </a:tr>
              <a:tr h="294280">
                <a:tc>
                  <a:txBody>
                    <a:bodyPr/>
                    <a:lstStyle/>
                    <a:p>
                      <a:pPr algn="ctr"/>
                      <a:r>
                        <a:rPr lang="en-GB" sz="1400">
                          <a:effectLst/>
                        </a:rPr>
                        <a:t>f12</a:t>
                      </a:r>
                    </a:p>
                  </a:txBody>
                  <a:tcPr anchor="ctr">
                    <a:lnL>
                      <a:noFill/>
                    </a:lnL>
                    <a:lnR w="6350" cap="flat" cmpd="sng" algn="ctr">
                      <a:solidFill>
                        <a:srgbClr val="603DD9"/>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13"/>
                        </a:rPr>
                        <a:t>Bent Cigar Function</a:t>
                      </a:r>
                      <a:endParaRPr lang="en-GB" sz="1400" dirty="0">
                        <a:effectLst/>
                      </a:endParaRPr>
                    </a:p>
                  </a:txBody>
                  <a:tcPr anchor="ctr">
                    <a:lnL w="6350" cap="flat" cmpd="sng" algn="ctr">
                      <a:solidFill>
                        <a:srgbClr val="603DD9"/>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077215538"/>
                  </a:ext>
                </a:extLst>
              </a:tr>
              <a:tr h="294280">
                <a:tc>
                  <a:txBody>
                    <a:bodyPr/>
                    <a:lstStyle/>
                    <a:p>
                      <a:pPr algn="ctr"/>
                      <a:r>
                        <a:rPr lang="en-GB" sz="1400" dirty="0">
                          <a:effectLst/>
                        </a:rPr>
                        <a:t>f13</a:t>
                      </a:r>
                    </a:p>
                  </a:txBody>
                  <a:tcPr anchor="ctr">
                    <a:lnL>
                      <a:noFill/>
                    </a:lnL>
                    <a:lnR w="6350" cap="flat" cmpd="sng" algn="ctr">
                      <a:solidFill>
                        <a:srgbClr val="6042D9"/>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14"/>
                        </a:rPr>
                        <a:t>Sharp Ridge Function</a:t>
                      </a:r>
                      <a:endParaRPr lang="en-GB" sz="1400" dirty="0">
                        <a:effectLst/>
                      </a:endParaRPr>
                    </a:p>
                  </a:txBody>
                  <a:tcPr anchor="ctr">
                    <a:lnL w="6350" cap="flat" cmpd="sng" algn="ctr">
                      <a:solidFill>
                        <a:srgbClr val="6042D9"/>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584946736"/>
                  </a:ext>
                </a:extLst>
              </a:tr>
              <a:tr h="514990">
                <a:tc>
                  <a:txBody>
                    <a:bodyPr/>
                    <a:lstStyle/>
                    <a:p>
                      <a:pPr algn="ctr"/>
                      <a:r>
                        <a:rPr lang="en-GB" sz="1400">
                          <a:effectLst/>
                        </a:rPr>
                        <a:t>f14</a:t>
                      </a:r>
                    </a:p>
                  </a:txBody>
                  <a:tcPr anchor="ctr">
                    <a:lnL>
                      <a:noFill/>
                    </a:lnL>
                    <a:lnR w="6350" cap="flat" cmpd="sng" algn="ctr">
                      <a:solidFill>
                        <a:srgbClr val="A056D9"/>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15"/>
                        </a:rPr>
                        <a:t>Different Powers Function</a:t>
                      </a:r>
                      <a:endParaRPr lang="en-GB" sz="1400" dirty="0">
                        <a:effectLst/>
                      </a:endParaRPr>
                    </a:p>
                  </a:txBody>
                  <a:tcPr anchor="ctr">
                    <a:lnL w="6350" cap="flat" cmpd="sng" algn="ctr">
                      <a:solidFill>
                        <a:srgbClr val="A056D9"/>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178438743"/>
                  </a:ext>
                </a:extLst>
              </a:tr>
            </a:tbl>
          </a:graphicData>
        </a:graphic>
      </p:graphicFrame>
      <p:graphicFrame>
        <p:nvGraphicFramePr>
          <p:cNvPr id="7" name="Table 6">
            <a:extLst>
              <a:ext uri="{FF2B5EF4-FFF2-40B4-BE49-F238E27FC236}">
                <a16:creationId xmlns:a16="http://schemas.microsoft.com/office/drawing/2014/main" id="{9DDF8635-419B-00BA-EEDF-80451DB32436}"/>
              </a:ext>
            </a:extLst>
          </p:cNvPr>
          <p:cNvGraphicFramePr>
            <a:graphicFrameLocks noGrp="1"/>
          </p:cNvGraphicFramePr>
          <p:nvPr>
            <p:extLst>
              <p:ext uri="{D42A27DB-BD31-4B8C-83A1-F6EECF244321}">
                <p14:modId xmlns:p14="http://schemas.microsoft.com/office/powerpoint/2010/main" val="3787816734"/>
              </p:ext>
            </p:extLst>
          </p:nvPr>
        </p:nvGraphicFramePr>
        <p:xfrm>
          <a:off x="688352" y="3863187"/>
          <a:ext cx="5742106" cy="2255520"/>
        </p:xfrm>
        <a:graphic>
          <a:graphicData uri="http://schemas.openxmlformats.org/drawingml/2006/table">
            <a:tbl>
              <a:tblPr/>
              <a:tblGrid>
                <a:gridCol w="2871053">
                  <a:extLst>
                    <a:ext uri="{9D8B030D-6E8A-4147-A177-3AD203B41FA5}">
                      <a16:colId xmlns:a16="http://schemas.microsoft.com/office/drawing/2014/main" val="3848397072"/>
                    </a:ext>
                  </a:extLst>
                </a:gridCol>
                <a:gridCol w="2871053">
                  <a:extLst>
                    <a:ext uri="{9D8B030D-6E8A-4147-A177-3AD203B41FA5}">
                      <a16:colId xmlns:a16="http://schemas.microsoft.com/office/drawing/2014/main" val="663359754"/>
                    </a:ext>
                  </a:extLst>
                </a:gridCol>
              </a:tblGrid>
              <a:tr h="0">
                <a:tc gridSpan="2">
                  <a:txBody>
                    <a:bodyPr/>
                    <a:lstStyle/>
                    <a:p>
                      <a:pPr algn="l"/>
                      <a:r>
                        <a:rPr lang="en-GB" sz="1400" dirty="0">
                          <a:effectLst/>
                        </a:rPr>
                        <a:t>4 Multi-modal functions with adequate global structure</a:t>
                      </a:r>
                    </a:p>
                  </a:txBody>
                  <a:tcPr anchor="ctr">
                    <a:lnL>
                      <a:noFill/>
                    </a:lnL>
                    <a:lnR>
                      <a:noFill/>
                    </a:lnR>
                    <a:lnT>
                      <a:noFill/>
                    </a:lnT>
                    <a:lnB>
                      <a:noFill/>
                    </a:lnB>
                    <a:solidFill>
                      <a:srgbClr val="FFFFFF"/>
                    </a:solidFill>
                  </a:tcPr>
                </a:tc>
                <a:tc hMerge="1">
                  <a:txBody>
                    <a:bodyPr/>
                    <a:lstStyle/>
                    <a:p>
                      <a:endParaRPr lang="en-GB"/>
                    </a:p>
                  </a:txBody>
                  <a:tcPr/>
                </a:tc>
                <a:extLst>
                  <a:ext uri="{0D108BD9-81ED-4DB2-BD59-A6C34878D82A}">
                    <a16:rowId xmlns:a16="http://schemas.microsoft.com/office/drawing/2014/main" val="3154842305"/>
                  </a:ext>
                </a:extLst>
              </a:tr>
              <a:tr h="0">
                <a:tc>
                  <a:txBody>
                    <a:bodyPr/>
                    <a:lstStyle/>
                    <a:p>
                      <a:pPr algn="ctr"/>
                      <a:r>
                        <a:rPr lang="en-GB" sz="1400">
                          <a:effectLst/>
                        </a:rPr>
                        <a:t>f15</a:t>
                      </a:r>
                    </a:p>
                  </a:txBody>
                  <a:tcPr anchor="ctr">
                    <a:lnL>
                      <a:noFill/>
                    </a:lnL>
                    <a:lnR w="6350" cap="flat" cmpd="sng" algn="ctr">
                      <a:solidFill>
                        <a:srgbClr val="A0CEB4"/>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err="1">
                          <a:solidFill>
                            <a:srgbClr val="7253ED"/>
                          </a:solidFill>
                          <a:effectLst/>
                          <a:hlinkClick r:id="rId16"/>
                        </a:rPr>
                        <a:t>Rastrigin</a:t>
                      </a:r>
                      <a:r>
                        <a:rPr lang="en-GB" sz="1400" u="none" strike="noStrike" dirty="0">
                          <a:solidFill>
                            <a:srgbClr val="7253ED"/>
                          </a:solidFill>
                          <a:effectLst/>
                          <a:hlinkClick r:id="rId16"/>
                        </a:rPr>
                        <a:t> Function</a:t>
                      </a:r>
                      <a:endParaRPr lang="en-GB" sz="1400" dirty="0">
                        <a:effectLst/>
                      </a:endParaRPr>
                    </a:p>
                  </a:txBody>
                  <a:tcPr anchor="ctr">
                    <a:lnL w="6350" cap="flat" cmpd="sng" algn="ctr">
                      <a:solidFill>
                        <a:srgbClr val="A0CEB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928582132"/>
                  </a:ext>
                </a:extLst>
              </a:tr>
              <a:tr h="0">
                <a:tc>
                  <a:txBody>
                    <a:bodyPr/>
                    <a:lstStyle/>
                    <a:p>
                      <a:pPr algn="ctr"/>
                      <a:r>
                        <a:rPr lang="en-GB" sz="1400">
                          <a:effectLst/>
                        </a:rPr>
                        <a:t>f16</a:t>
                      </a:r>
                    </a:p>
                  </a:txBody>
                  <a:tcPr anchor="ctr">
                    <a:lnL>
                      <a:noFill/>
                    </a:lnL>
                    <a:lnR w="6350" cap="flat" cmpd="sng" algn="ctr">
                      <a:solidFill>
                        <a:srgbClr val="E0DAB4"/>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17"/>
                        </a:rPr>
                        <a:t>Weierstrass Function</a:t>
                      </a:r>
                      <a:endParaRPr lang="en-GB" sz="1400">
                        <a:effectLst/>
                      </a:endParaRPr>
                    </a:p>
                  </a:txBody>
                  <a:tcPr anchor="ctr">
                    <a:lnL w="6350" cap="flat" cmpd="sng" algn="ctr">
                      <a:solidFill>
                        <a:srgbClr val="E0DAB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15077938"/>
                  </a:ext>
                </a:extLst>
              </a:tr>
              <a:tr h="0">
                <a:tc>
                  <a:txBody>
                    <a:bodyPr/>
                    <a:lstStyle/>
                    <a:p>
                      <a:pPr algn="ctr"/>
                      <a:r>
                        <a:rPr lang="en-GB" sz="1400">
                          <a:effectLst/>
                        </a:rPr>
                        <a:t>f17</a:t>
                      </a:r>
                    </a:p>
                  </a:txBody>
                  <a:tcPr anchor="ctr">
                    <a:lnL>
                      <a:noFill/>
                    </a:lnL>
                    <a:lnR w="6350" cap="flat" cmpd="sng" algn="ctr">
                      <a:solidFill>
                        <a:srgbClr val="A0E3B4"/>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18"/>
                        </a:rPr>
                        <a:t>Schaffer's F7 Function</a:t>
                      </a:r>
                      <a:endParaRPr lang="en-GB" sz="1400">
                        <a:effectLst/>
                      </a:endParaRPr>
                    </a:p>
                  </a:txBody>
                  <a:tcPr anchor="ctr">
                    <a:lnL w="6350" cap="flat" cmpd="sng" algn="ctr">
                      <a:solidFill>
                        <a:srgbClr val="A0E3B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93252959"/>
                  </a:ext>
                </a:extLst>
              </a:tr>
              <a:tr h="0">
                <a:tc>
                  <a:txBody>
                    <a:bodyPr/>
                    <a:lstStyle/>
                    <a:p>
                      <a:pPr algn="ctr"/>
                      <a:r>
                        <a:rPr lang="en-GB" sz="1400">
                          <a:effectLst/>
                        </a:rPr>
                        <a:t>f18</a:t>
                      </a:r>
                    </a:p>
                  </a:txBody>
                  <a:tcPr anchor="ctr">
                    <a:lnL>
                      <a:noFill/>
                    </a:lnL>
                    <a:lnR w="6350" cap="flat" cmpd="sng" algn="ctr">
                      <a:solidFill>
                        <a:srgbClr val="60F7B4"/>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19"/>
                        </a:rPr>
                        <a:t>Schaffer's F7 Function, moderately ill-conditioned</a:t>
                      </a:r>
                      <a:endParaRPr lang="en-GB" sz="1400">
                        <a:effectLst/>
                      </a:endParaRPr>
                    </a:p>
                  </a:txBody>
                  <a:tcPr anchor="ctr">
                    <a:lnL w="6350" cap="flat" cmpd="sng" algn="ctr">
                      <a:solidFill>
                        <a:srgbClr val="60F7B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70971110"/>
                  </a:ext>
                </a:extLst>
              </a:tr>
              <a:tr h="0">
                <a:tc>
                  <a:txBody>
                    <a:bodyPr/>
                    <a:lstStyle/>
                    <a:p>
                      <a:pPr algn="ctr"/>
                      <a:r>
                        <a:rPr lang="en-GB" sz="1400">
                          <a:effectLst/>
                        </a:rPr>
                        <a:t>f19</a:t>
                      </a:r>
                    </a:p>
                  </a:txBody>
                  <a:tcPr anchor="ctr">
                    <a:lnL>
                      <a:noFill/>
                    </a:lnL>
                    <a:lnR w="6350" cap="flat" cmpd="sng" algn="ctr">
                      <a:solidFill>
                        <a:srgbClr val="A0F3B4"/>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20"/>
                        </a:rPr>
                        <a:t>Composite </a:t>
                      </a:r>
                      <a:r>
                        <a:rPr lang="en-GB" sz="1400" u="none" strike="noStrike" dirty="0" err="1">
                          <a:solidFill>
                            <a:srgbClr val="7253ED"/>
                          </a:solidFill>
                          <a:effectLst/>
                          <a:hlinkClick r:id="rId20"/>
                        </a:rPr>
                        <a:t>Griewank-Rosenbrock</a:t>
                      </a:r>
                      <a:r>
                        <a:rPr lang="en-GB" sz="1400" u="none" strike="noStrike" dirty="0">
                          <a:solidFill>
                            <a:srgbClr val="7253ED"/>
                          </a:solidFill>
                          <a:effectLst/>
                          <a:hlinkClick r:id="rId20"/>
                        </a:rPr>
                        <a:t> Function F8F2</a:t>
                      </a:r>
                      <a:endParaRPr lang="en-GB" sz="1400" dirty="0">
                        <a:effectLst/>
                      </a:endParaRPr>
                    </a:p>
                  </a:txBody>
                  <a:tcPr anchor="ctr">
                    <a:lnL w="6350" cap="flat" cmpd="sng" algn="ctr">
                      <a:solidFill>
                        <a:srgbClr val="A0F3B4"/>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72837667"/>
                  </a:ext>
                </a:extLst>
              </a:tr>
            </a:tbl>
          </a:graphicData>
        </a:graphic>
      </p:graphicFrame>
      <p:graphicFrame>
        <p:nvGraphicFramePr>
          <p:cNvPr id="8" name="Table 7">
            <a:extLst>
              <a:ext uri="{FF2B5EF4-FFF2-40B4-BE49-F238E27FC236}">
                <a16:creationId xmlns:a16="http://schemas.microsoft.com/office/drawing/2014/main" id="{2D7F8ABC-241F-CA70-5377-D4D36354ED32}"/>
              </a:ext>
            </a:extLst>
          </p:cNvPr>
          <p:cNvGraphicFramePr>
            <a:graphicFrameLocks noGrp="1"/>
          </p:cNvGraphicFramePr>
          <p:nvPr>
            <p:extLst>
              <p:ext uri="{D42A27DB-BD31-4B8C-83A1-F6EECF244321}">
                <p14:modId xmlns:p14="http://schemas.microsoft.com/office/powerpoint/2010/main" val="3017968840"/>
              </p:ext>
            </p:extLst>
          </p:nvPr>
        </p:nvGraphicFramePr>
        <p:xfrm>
          <a:off x="6430458" y="3880224"/>
          <a:ext cx="5478214" cy="2255520"/>
        </p:xfrm>
        <a:graphic>
          <a:graphicData uri="http://schemas.openxmlformats.org/drawingml/2006/table">
            <a:tbl>
              <a:tblPr/>
              <a:tblGrid>
                <a:gridCol w="2739107">
                  <a:extLst>
                    <a:ext uri="{9D8B030D-6E8A-4147-A177-3AD203B41FA5}">
                      <a16:colId xmlns:a16="http://schemas.microsoft.com/office/drawing/2014/main" val="3330177906"/>
                    </a:ext>
                  </a:extLst>
                </a:gridCol>
                <a:gridCol w="2739107">
                  <a:extLst>
                    <a:ext uri="{9D8B030D-6E8A-4147-A177-3AD203B41FA5}">
                      <a16:colId xmlns:a16="http://schemas.microsoft.com/office/drawing/2014/main" val="1222849383"/>
                    </a:ext>
                  </a:extLst>
                </a:gridCol>
              </a:tblGrid>
              <a:tr h="0">
                <a:tc gridSpan="2">
                  <a:txBody>
                    <a:bodyPr/>
                    <a:lstStyle/>
                    <a:p>
                      <a:pPr algn="l"/>
                      <a:r>
                        <a:rPr lang="en-GB" sz="1400">
                          <a:effectLst/>
                        </a:rPr>
                        <a:t>5 Multi-modal functions with weak global structure</a:t>
                      </a:r>
                    </a:p>
                  </a:txBody>
                  <a:tcPr anchor="ctr">
                    <a:lnL>
                      <a:noFill/>
                    </a:lnL>
                    <a:lnR>
                      <a:noFill/>
                    </a:lnR>
                    <a:lnT>
                      <a:noFill/>
                    </a:lnT>
                    <a:lnB>
                      <a:noFill/>
                    </a:lnB>
                    <a:solidFill>
                      <a:srgbClr val="FFFFFF"/>
                    </a:solidFill>
                  </a:tcPr>
                </a:tc>
                <a:tc hMerge="1">
                  <a:txBody>
                    <a:bodyPr/>
                    <a:lstStyle/>
                    <a:p>
                      <a:endParaRPr lang="en-GB"/>
                    </a:p>
                  </a:txBody>
                  <a:tcPr/>
                </a:tc>
                <a:extLst>
                  <a:ext uri="{0D108BD9-81ED-4DB2-BD59-A6C34878D82A}">
                    <a16:rowId xmlns:a16="http://schemas.microsoft.com/office/drawing/2014/main" val="1052519924"/>
                  </a:ext>
                </a:extLst>
              </a:tr>
              <a:tr h="0">
                <a:tc>
                  <a:txBody>
                    <a:bodyPr/>
                    <a:lstStyle/>
                    <a:p>
                      <a:pPr algn="ctr"/>
                      <a:r>
                        <a:rPr lang="en-GB" sz="1400">
                          <a:effectLst/>
                        </a:rPr>
                        <a:t>f20</a:t>
                      </a:r>
                    </a:p>
                  </a:txBody>
                  <a:tcPr anchor="ctr">
                    <a:lnL>
                      <a:noFill/>
                    </a:lnL>
                    <a:lnR w="6350" cap="flat" cmpd="sng" algn="ctr">
                      <a:solidFill>
                        <a:srgbClr val="70E236"/>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21"/>
                        </a:rPr>
                        <a:t>Schwefel Function</a:t>
                      </a:r>
                      <a:endParaRPr lang="en-GB" sz="1400">
                        <a:effectLst/>
                      </a:endParaRPr>
                    </a:p>
                  </a:txBody>
                  <a:tcPr anchor="ctr">
                    <a:lnL w="6350" cap="flat" cmpd="sng" algn="ctr">
                      <a:solidFill>
                        <a:srgbClr val="70E23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82191092"/>
                  </a:ext>
                </a:extLst>
              </a:tr>
              <a:tr h="0">
                <a:tc>
                  <a:txBody>
                    <a:bodyPr/>
                    <a:lstStyle/>
                    <a:p>
                      <a:pPr algn="ctr"/>
                      <a:r>
                        <a:rPr lang="en-GB" sz="1400" dirty="0">
                          <a:effectLst/>
                        </a:rPr>
                        <a:t>f21</a:t>
                      </a:r>
                    </a:p>
                  </a:txBody>
                  <a:tcPr anchor="ctr">
                    <a:lnL>
                      <a:noFill/>
                    </a:lnL>
                    <a:lnR w="6350" cap="flat" cmpd="sng" algn="ctr">
                      <a:solidFill>
                        <a:srgbClr val="70F836"/>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22"/>
                        </a:rPr>
                        <a:t>Gallagher's Gaussian 101-me Peaks Function</a:t>
                      </a:r>
                      <a:endParaRPr lang="en-GB" sz="1400">
                        <a:effectLst/>
                      </a:endParaRPr>
                    </a:p>
                  </a:txBody>
                  <a:tcPr anchor="ctr">
                    <a:lnL w="6350" cap="flat" cmpd="sng" algn="ctr">
                      <a:solidFill>
                        <a:srgbClr val="70F83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665038936"/>
                  </a:ext>
                </a:extLst>
              </a:tr>
              <a:tr h="0">
                <a:tc>
                  <a:txBody>
                    <a:bodyPr/>
                    <a:lstStyle/>
                    <a:p>
                      <a:pPr algn="ctr"/>
                      <a:r>
                        <a:rPr lang="en-GB" sz="1400">
                          <a:effectLst/>
                        </a:rPr>
                        <a:t>f22</a:t>
                      </a:r>
                    </a:p>
                  </a:txBody>
                  <a:tcPr anchor="ctr">
                    <a:lnL>
                      <a:noFill/>
                    </a:lnL>
                    <a:lnR w="6350" cap="flat" cmpd="sng" algn="ctr">
                      <a:solidFill>
                        <a:srgbClr val="30FF36"/>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23"/>
                        </a:rPr>
                        <a:t>Gallagher's Gaussian 21-hi Peaks Function</a:t>
                      </a:r>
                      <a:endParaRPr lang="en-GB" sz="1400">
                        <a:effectLst/>
                      </a:endParaRPr>
                    </a:p>
                  </a:txBody>
                  <a:tcPr anchor="ctr">
                    <a:lnL w="6350" cap="flat" cmpd="sng" algn="ctr">
                      <a:solidFill>
                        <a:srgbClr val="30FF3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280030373"/>
                  </a:ext>
                </a:extLst>
              </a:tr>
              <a:tr h="0">
                <a:tc>
                  <a:txBody>
                    <a:bodyPr/>
                    <a:lstStyle/>
                    <a:p>
                      <a:pPr algn="ctr"/>
                      <a:r>
                        <a:rPr lang="en-GB" sz="1400">
                          <a:effectLst/>
                        </a:rPr>
                        <a:t>f23</a:t>
                      </a:r>
                    </a:p>
                  </a:txBody>
                  <a:tcPr anchor="ctr">
                    <a:lnL>
                      <a:noFill/>
                    </a:lnL>
                    <a:lnR w="6350" cap="flat" cmpd="sng" algn="ctr">
                      <a:solidFill>
                        <a:srgbClr val="301037"/>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a:solidFill>
                            <a:srgbClr val="7253ED"/>
                          </a:solidFill>
                          <a:effectLst/>
                          <a:hlinkClick r:id="rId24"/>
                        </a:rPr>
                        <a:t>Katsuura Function</a:t>
                      </a:r>
                      <a:endParaRPr lang="en-GB" sz="1400">
                        <a:effectLst/>
                      </a:endParaRPr>
                    </a:p>
                  </a:txBody>
                  <a:tcPr anchor="ctr">
                    <a:lnL w="6350" cap="flat" cmpd="sng" algn="ctr">
                      <a:solidFill>
                        <a:srgbClr val="301037"/>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412103067"/>
                  </a:ext>
                </a:extLst>
              </a:tr>
              <a:tr h="0">
                <a:tc>
                  <a:txBody>
                    <a:bodyPr/>
                    <a:lstStyle/>
                    <a:p>
                      <a:pPr algn="ctr"/>
                      <a:r>
                        <a:rPr lang="en-GB" sz="1400">
                          <a:effectLst/>
                        </a:rPr>
                        <a:t>f24</a:t>
                      </a:r>
                    </a:p>
                  </a:txBody>
                  <a:tcPr anchor="ctr">
                    <a:lnL>
                      <a:noFill/>
                    </a:lnL>
                    <a:lnR w="6350" cap="flat" cmpd="sng" algn="ctr">
                      <a:solidFill>
                        <a:srgbClr val="EEEBEE"/>
                      </a:solidFill>
                      <a:prstDash val="solid"/>
                      <a:round/>
                      <a:headEnd type="none" w="med" len="med"/>
                      <a:tailEnd type="none" w="med" len="med"/>
                    </a:lnR>
                    <a:lnT>
                      <a:noFill/>
                    </a:lnT>
                    <a:lnB>
                      <a:noFill/>
                    </a:lnB>
                    <a:solidFill>
                      <a:srgbClr val="FFFFFF"/>
                    </a:solidFill>
                  </a:tcPr>
                </a:tc>
                <a:tc>
                  <a:txBody>
                    <a:bodyPr/>
                    <a:lstStyle/>
                    <a:p>
                      <a:pPr algn="ctr"/>
                      <a:r>
                        <a:rPr lang="en-GB" sz="1400" u="none" strike="noStrike" dirty="0">
                          <a:solidFill>
                            <a:srgbClr val="7253ED"/>
                          </a:solidFill>
                          <a:effectLst/>
                          <a:hlinkClick r:id="rId25"/>
                        </a:rPr>
                        <a:t>Lunacek bi-</a:t>
                      </a:r>
                      <a:r>
                        <a:rPr lang="en-GB" sz="1400" u="none" strike="noStrike" dirty="0" err="1">
                          <a:solidFill>
                            <a:srgbClr val="7253ED"/>
                          </a:solidFill>
                          <a:effectLst/>
                          <a:hlinkClick r:id="rId25"/>
                        </a:rPr>
                        <a:t>Rastrigin</a:t>
                      </a:r>
                      <a:r>
                        <a:rPr lang="en-GB" sz="1400" u="none" strike="noStrike" dirty="0">
                          <a:solidFill>
                            <a:srgbClr val="7253ED"/>
                          </a:solidFill>
                          <a:effectLst/>
                          <a:hlinkClick r:id="rId25"/>
                        </a:rPr>
                        <a:t> Function</a:t>
                      </a:r>
                      <a:endParaRPr lang="en-GB" sz="1400" dirty="0">
                        <a:effectLst/>
                      </a:endParaRPr>
                    </a:p>
                  </a:txBody>
                  <a:tcPr anchor="ctr">
                    <a:lnL w="6350" cap="flat" cmpd="sng" algn="ctr">
                      <a:solidFill>
                        <a:srgbClr val="EEEBEE"/>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67547393"/>
                  </a:ext>
                </a:extLst>
              </a:tr>
            </a:tbl>
          </a:graphicData>
        </a:graphic>
      </p:graphicFrame>
    </p:spTree>
    <p:extLst>
      <p:ext uri="{BB962C8B-B14F-4D97-AF65-F5344CB8AC3E}">
        <p14:creationId xmlns:p14="http://schemas.microsoft.com/office/powerpoint/2010/main" val="110654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7FED-D151-F2ED-7531-F6C016347366}"/>
              </a:ext>
            </a:extLst>
          </p:cNvPr>
          <p:cNvSpPr>
            <a:spLocks noGrp="1"/>
          </p:cNvSpPr>
          <p:nvPr>
            <p:ph type="title"/>
          </p:nvPr>
        </p:nvSpPr>
        <p:spPr/>
        <p:txBody>
          <a:bodyPr/>
          <a:lstStyle/>
          <a:p>
            <a:r>
              <a:rPr lang="en-GB" dirty="0"/>
              <a:t>(Instance, Target) Pairs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02AF1-34E7-8E36-4410-1D200A44946F}"/>
                  </a:ext>
                </a:extLst>
              </p:cNvPr>
              <p:cNvSpPr>
                <a:spLocks noGrp="1"/>
              </p:cNvSpPr>
              <p:nvPr>
                <p:ph idx="1"/>
              </p:nvPr>
            </p:nvSpPr>
            <p:spPr>
              <a:xfrm>
                <a:off x="838200" y="1825625"/>
                <a:ext cx="10515600" cy="4544490"/>
              </a:xfrm>
            </p:spPr>
            <p:txBody>
              <a:bodyPr/>
              <a:lstStyle/>
              <a:p>
                <a:pPr marL="0" indent="0">
                  <a:buNone/>
                </a:pPr>
                <a:r>
                  <a:rPr lang="en-GB" dirty="0"/>
                  <a:t>The ECDFs Plots resulting from COCO were used to conclude our results </a:t>
                </a:r>
              </a:p>
              <a:p>
                <a:pPr lvl="1"/>
                <a:r>
                  <a:rPr lang="en-GB" dirty="0"/>
                  <a:t>Runtime ECDFs Over all targets</a:t>
                </a:r>
              </a:p>
              <a:p>
                <a:pPr lvl="1"/>
                <a:r>
                  <a:rPr lang="en-GB" dirty="0"/>
                  <a:t>Runtime ECDFs per function</a:t>
                </a:r>
              </a:p>
              <a:p>
                <a:pPr lvl="1"/>
                <a:r>
                  <a:rPr lang="en-GB" dirty="0"/>
                  <a:t>Runtime ECDFs per group </a:t>
                </a:r>
              </a:p>
              <a:p>
                <a:pPr marL="0" indent="0">
                  <a:buNone/>
                </a:pPr>
                <a:endParaRPr lang="en-GB" dirty="0"/>
              </a:p>
              <a:p>
                <a:pPr marL="0" indent="0">
                  <a:buNone/>
                </a:pPr>
                <a:r>
                  <a:rPr lang="en-GB" dirty="0"/>
                  <a:t>We have 24 functions, each function has 15 Instances (example) and 51 target ranging from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2</m:t>
                        </m:r>
                      </m:sup>
                    </m:s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−8 </m:t>
                        </m:r>
                      </m:sup>
                    </m:sSup>
                  </m:oMath>
                </a14:m>
                <a:r>
                  <a:rPr lang="en-GB" dirty="0"/>
                  <a:t> </a:t>
                </a:r>
              </a:p>
              <a:p>
                <a:pPr marL="0" indent="0">
                  <a:buNone/>
                </a:pPr>
                <a:endParaRPr lang="en-GB" dirty="0"/>
              </a:p>
              <a:p>
                <a:pPr marL="0" indent="0">
                  <a:buNone/>
                </a:pPr>
                <a:r>
                  <a:rPr lang="en-GB" dirty="0"/>
                  <a:t> </a:t>
                </a:r>
              </a:p>
            </p:txBody>
          </p:sp>
        </mc:Choice>
        <mc:Fallback xmlns="">
          <p:sp>
            <p:nvSpPr>
              <p:cNvPr id="3" name="Content Placeholder 2">
                <a:extLst>
                  <a:ext uri="{FF2B5EF4-FFF2-40B4-BE49-F238E27FC236}">
                    <a16:creationId xmlns:a16="http://schemas.microsoft.com/office/drawing/2014/main" id="{CA402AF1-34E7-8E36-4410-1D200A44946F}"/>
                  </a:ext>
                </a:extLst>
              </p:cNvPr>
              <p:cNvSpPr>
                <a:spLocks noGrp="1" noRot="1" noChangeAspect="1" noMove="1" noResize="1" noEditPoints="1" noAdjustHandles="1" noChangeArrowheads="1" noChangeShapeType="1" noTextEdit="1"/>
              </p:cNvSpPr>
              <p:nvPr>
                <p:ph idx="1"/>
              </p:nvPr>
            </p:nvSpPr>
            <p:spPr>
              <a:xfrm>
                <a:off x="838200" y="1825625"/>
                <a:ext cx="10515600" cy="4544490"/>
              </a:xfrm>
              <a:blipFill>
                <a:blip r:embed="rId2"/>
                <a:stretch>
                  <a:fillRect l="-1217" t="-2145" r="-1565"/>
                </a:stretch>
              </a:blipFill>
            </p:spPr>
            <p:txBody>
              <a:bodyPr/>
              <a:lstStyle/>
              <a:p>
                <a:r>
                  <a:rPr lang="en-GB">
                    <a:noFill/>
                  </a:rPr>
                  <a:t> </a:t>
                </a:r>
              </a:p>
            </p:txBody>
          </p:sp>
        </mc:Fallback>
      </mc:AlternateContent>
    </p:spTree>
    <p:extLst>
      <p:ext uri="{BB962C8B-B14F-4D97-AF65-F5344CB8AC3E}">
        <p14:creationId xmlns:p14="http://schemas.microsoft.com/office/powerpoint/2010/main" val="1970640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25DD-C5C1-B061-0F14-A91E4BA468BC}"/>
              </a:ext>
            </a:extLst>
          </p:cNvPr>
          <p:cNvSpPr>
            <a:spLocks noGrp="1"/>
          </p:cNvSpPr>
          <p:nvPr>
            <p:ph type="title"/>
          </p:nvPr>
        </p:nvSpPr>
        <p:spPr>
          <a:xfrm>
            <a:off x="1341427" y="2243020"/>
            <a:ext cx="10515600" cy="1325563"/>
          </a:xfrm>
        </p:spPr>
        <p:txBody>
          <a:bodyPr>
            <a:normAutofit fontScale="90000"/>
          </a:bodyPr>
          <a:lstStyle/>
          <a:p>
            <a:r>
              <a:rPr lang="en-GB" dirty="0"/>
              <a:t>Next, Results…….</a:t>
            </a:r>
            <a:br>
              <a:rPr lang="en-GB" dirty="0"/>
            </a:br>
            <a:br>
              <a:rPr lang="en-GB" dirty="0"/>
            </a:br>
            <a:r>
              <a:rPr lang="en-GB" dirty="0"/>
              <a:t>		With Low Population Size</a:t>
            </a:r>
          </a:p>
        </p:txBody>
      </p:sp>
    </p:spTree>
    <p:extLst>
      <p:ext uri="{BB962C8B-B14F-4D97-AF65-F5344CB8AC3E}">
        <p14:creationId xmlns:p14="http://schemas.microsoft.com/office/powerpoint/2010/main" val="307536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0189B9-3E31-2523-6D43-2D01A37E0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709" y="188803"/>
            <a:ext cx="7204582" cy="6312698"/>
          </a:xfrm>
        </p:spPr>
      </p:pic>
      <p:sp>
        <p:nvSpPr>
          <p:cNvPr id="6" name="Speech Bubble: Oval 5">
            <a:extLst>
              <a:ext uri="{FF2B5EF4-FFF2-40B4-BE49-F238E27FC236}">
                <a16:creationId xmlns:a16="http://schemas.microsoft.com/office/drawing/2014/main" id="{DBE258FC-DBEB-5159-415D-9C5C5DA6D2A4}"/>
              </a:ext>
            </a:extLst>
          </p:cNvPr>
          <p:cNvSpPr/>
          <p:nvPr/>
        </p:nvSpPr>
        <p:spPr>
          <a:xfrm>
            <a:off x="0" y="1233578"/>
            <a:ext cx="2605177" cy="1699404"/>
          </a:xfrm>
          <a:prstGeom prst="wedgeEllipseCallout">
            <a:avLst>
              <a:gd name="adj1" fmla="val 53014"/>
              <a:gd name="adj2" fmla="val 45258"/>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Percentage of (Instance, Target) pairs that were met (solved)</a:t>
            </a:r>
          </a:p>
        </p:txBody>
      </p:sp>
      <p:sp>
        <p:nvSpPr>
          <p:cNvPr id="7" name="Speech Bubble: Oval 6">
            <a:extLst>
              <a:ext uri="{FF2B5EF4-FFF2-40B4-BE49-F238E27FC236}">
                <a16:creationId xmlns:a16="http://schemas.microsoft.com/office/drawing/2014/main" id="{F5C55067-B2E5-5C3E-D9C5-C37294C7C8B6}"/>
              </a:ext>
            </a:extLst>
          </p:cNvPr>
          <p:cNvSpPr/>
          <p:nvPr/>
        </p:nvSpPr>
        <p:spPr>
          <a:xfrm>
            <a:off x="9385540" y="5681932"/>
            <a:ext cx="2679940" cy="895740"/>
          </a:xfrm>
          <a:prstGeom prst="wedgeEllipseCallout">
            <a:avLst>
              <a:gd name="adj1" fmla="val -103376"/>
              <a:gd name="adj2" fmla="val 1510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Budget Multiplier</a:t>
            </a:r>
          </a:p>
        </p:txBody>
      </p:sp>
      <p:sp>
        <p:nvSpPr>
          <p:cNvPr id="8" name="Speech Bubble: Oval 7">
            <a:extLst>
              <a:ext uri="{FF2B5EF4-FFF2-40B4-BE49-F238E27FC236}">
                <a16:creationId xmlns:a16="http://schemas.microsoft.com/office/drawing/2014/main" id="{A508D9C7-B229-456A-BEAB-3F8FFD747A11}"/>
              </a:ext>
            </a:extLst>
          </p:cNvPr>
          <p:cNvSpPr/>
          <p:nvPr/>
        </p:nvSpPr>
        <p:spPr>
          <a:xfrm>
            <a:off x="9316528" y="915805"/>
            <a:ext cx="2748952" cy="1016511"/>
          </a:xfrm>
          <a:prstGeom prst="wedgeEllipseCallout">
            <a:avLst>
              <a:gd name="adj1" fmla="val -131600"/>
              <a:gd name="adj2" fmla="val 31426"/>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Where the algorithm in dimension D stop </a:t>
            </a:r>
          </a:p>
        </p:txBody>
      </p:sp>
      <p:sp>
        <p:nvSpPr>
          <p:cNvPr id="10" name="Rectangle: Rounded Corners 9">
            <a:extLst>
              <a:ext uri="{FF2B5EF4-FFF2-40B4-BE49-F238E27FC236}">
                <a16:creationId xmlns:a16="http://schemas.microsoft.com/office/drawing/2014/main" id="{9DC8D75A-EC21-3BB0-08AF-49B14CAEBDC0}"/>
              </a:ext>
            </a:extLst>
          </p:cNvPr>
          <p:cNvSpPr/>
          <p:nvPr/>
        </p:nvSpPr>
        <p:spPr>
          <a:xfrm>
            <a:off x="51756" y="5901878"/>
            <a:ext cx="2476457" cy="8957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#F-eval=Budget Multiplier*D</a:t>
            </a:r>
          </a:p>
        </p:txBody>
      </p:sp>
    </p:spTree>
    <p:extLst>
      <p:ext uri="{BB962C8B-B14F-4D97-AF65-F5344CB8AC3E}">
        <p14:creationId xmlns:p14="http://schemas.microsoft.com/office/powerpoint/2010/main" val="97599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7B9A22-DA56-7431-87D5-556B21612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91" y="879722"/>
            <a:ext cx="4967773" cy="1937432"/>
          </a:xfrm>
        </p:spPr>
      </p:pic>
      <p:sp>
        <p:nvSpPr>
          <p:cNvPr id="4" name="Rectangle: Rounded Corners 3">
            <a:extLst>
              <a:ext uri="{FF2B5EF4-FFF2-40B4-BE49-F238E27FC236}">
                <a16:creationId xmlns:a16="http://schemas.microsoft.com/office/drawing/2014/main" id="{C817F2C9-39FC-2F4D-8574-73D2A1D693EE}"/>
              </a:ext>
            </a:extLst>
          </p:cNvPr>
          <p:cNvSpPr/>
          <p:nvPr/>
        </p:nvSpPr>
        <p:spPr>
          <a:xfrm>
            <a:off x="94891" y="86264"/>
            <a:ext cx="11956211" cy="759125"/>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i="0" u="none" strike="noStrike">
                <a:ln w="0"/>
                <a:solidFill>
                  <a:schemeClr val="tx1"/>
                </a:solidFill>
                <a:effectLst>
                  <a:outerShdw blurRad="38100" dist="25400" dir="5400000" algn="ctr" rotWithShape="0">
                    <a:srgbClr val="6E747A">
                      <a:alpha val="43000"/>
                    </a:srgbClr>
                  </a:outerShdw>
                </a:effectLst>
                <a:latin typeface="Calibri" panose="020F0502020204030204" pitchFamily="34" charset="0"/>
              </a:rPr>
              <a:t>The Functions (f1, f2, f5, f6, f8, f9, f10, f11, f12, f21) have been solved!</a:t>
            </a:r>
            <a:endParaRPr lang="en-US" sz="2800">
              <a:ln w="0"/>
              <a:solidFill>
                <a:schemeClr val="tx1"/>
              </a:solidFill>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055BEF3D-075D-146D-83A3-38BE159A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839" y="907884"/>
            <a:ext cx="2367961" cy="1934931"/>
          </a:xfrm>
          <a:prstGeom prst="rect">
            <a:avLst/>
          </a:prstGeom>
        </p:spPr>
      </p:pic>
      <p:pic>
        <p:nvPicPr>
          <p:cNvPr id="10" name="Picture 9">
            <a:extLst>
              <a:ext uri="{FF2B5EF4-FFF2-40B4-BE49-F238E27FC236}">
                <a16:creationId xmlns:a16="http://schemas.microsoft.com/office/drawing/2014/main" id="{66EF60CF-4684-1F64-0A44-663605A0C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2465" y="2823002"/>
            <a:ext cx="2404999" cy="1934931"/>
          </a:xfrm>
          <a:prstGeom prst="rect">
            <a:avLst/>
          </a:prstGeom>
        </p:spPr>
      </p:pic>
      <p:pic>
        <p:nvPicPr>
          <p:cNvPr id="12" name="Picture 11">
            <a:extLst>
              <a:ext uri="{FF2B5EF4-FFF2-40B4-BE49-F238E27FC236}">
                <a16:creationId xmlns:a16="http://schemas.microsoft.com/office/drawing/2014/main" id="{C8B000A2-FB45-6799-649E-7FB2D72B9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1" y="2837254"/>
            <a:ext cx="4967773" cy="1934931"/>
          </a:xfrm>
          <a:prstGeom prst="rect">
            <a:avLst/>
          </a:prstGeom>
        </p:spPr>
      </p:pic>
      <p:pic>
        <p:nvPicPr>
          <p:cNvPr id="14" name="Picture 13">
            <a:extLst>
              <a:ext uri="{FF2B5EF4-FFF2-40B4-BE49-F238E27FC236}">
                <a16:creationId xmlns:a16="http://schemas.microsoft.com/office/drawing/2014/main" id="{84009801-A58C-1181-6887-1D2436E04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91" y="4878804"/>
            <a:ext cx="7466370" cy="1934931"/>
          </a:xfrm>
          <a:prstGeom prst="rect">
            <a:avLst/>
          </a:prstGeom>
        </p:spPr>
      </p:pic>
      <p:pic>
        <p:nvPicPr>
          <p:cNvPr id="16" name="Picture 15">
            <a:extLst>
              <a:ext uri="{FF2B5EF4-FFF2-40B4-BE49-F238E27FC236}">
                <a16:creationId xmlns:a16="http://schemas.microsoft.com/office/drawing/2014/main" id="{6BD61B45-25F9-7033-1BAB-21C43D655E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2529" y="4819553"/>
            <a:ext cx="2387323" cy="1934931"/>
          </a:xfrm>
          <a:prstGeom prst="rect">
            <a:avLst/>
          </a:prstGeom>
        </p:spPr>
      </p:pic>
      <p:sp>
        <p:nvSpPr>
          <p:cNvPr id="17" name="Speech Bubble: Rectangle 16">
            <a:extLst>
              <a:ext uri="{FF2B5EF4-FFF2-40B4-BE49-F238E27FC236}">
                <a16:creationId xmlns:a16="http://schemas.microsoft.com/office/drawing/2014/main" id="{FB821287-85B1-C2CE-80FA-9AC496A337D9}"/>
              </a:ext>
            </a:extLst>
          </p:cNvPr>
          <p:cNvSpPr/>
          <p:nvPr/>
        </p:nvSpPr>
        <p:spPr>
          <a:xfrm>
            <a:off x="7910421" y="2053087"/>
            <a:ext cx="1234301" cy="497098"/>
          </a:xfrm>
          <a:prstGeom prst="wedgeRectCallout">
            <a:avLst>
              <a:gd name="adj1" fmla="val -69220"/>
              <a:gd name="adj2" fmla="val 3530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Separable Functions</a:t>
            </a:r>
            <a:endParaRPr lang="en-US" sz="1400" dirty="0"/>
          </a:p>
        </p:txBody>
      </p:sp>
      <p:sp>
        <p:nvSpPr>
          <p:cNvPr id="18" name="Speech Bubble: Rectangle 17">
            <a:extLst>
              <a:ext uri="{FF2B5EF4-FFF2-40B4-BE49-F238E27FC236}">
                <a16:creationId xmlns:a16="http://schemas.microsoft.com/office/drawing/2014/main" id="{67BCEC24-5C1F-D2E1-4E5F-46EE34C5181C}"/>
              </a:ext>
            </a:extLst>
          </p:cNvPr>
          <p:cNvSpPr/>
          <p:nvPr/>
        </p:nvSpPr>
        <p:spPr>
          <a:xfrm>
            <a:off x="7910423" y="3597215"/>
            <a:ext cx="1234301" cy="895227"/>
          </a:xfrm>
          <a:prstGeom prst="wedgeRectCallout">
            <a:avLst>
              <a:gd name="adj1" fmla="val -69220"/>
              <a:gd name="adj2" fmla="val 3530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Functions with Low or Moderate Conditioning</a:t>
            </a:r>
            <a:endParaRPr lang="en-US" sz="1400" dirty="0"/>
          </a:p>
        </p:txBody>
      </p:sp>
      <p:sp>
        <p:nvSpPr>
          <p:cNvPr id="19" name="Speech Bubble: Rectangle 18">
            <a:extLst>
              <a:ext uri="{FF2B5EF4-FFF2-40B4-BE49-F238E27FC236}">
                <a16:creationId xmlns:a16="http://schemas.microsoft.com/office/drawing/2014/main" id="{555FAFEA-0E6A-3AA9-CBAB-311603B3C3A3}"/>
              </a:ext>
            </a:extLst>
          </p:cNvPr>
          <p:cNvSpPr/>
          <p:nvPr/>
        </p:nvSpPr>
        <p:spPr>
          <a:xfrm>
            <a:off x="10109430" y="3303916"/>
            <a:ext cx="1234301" cy="1104649"/>
          </a:xfrm>
          <a:prstGeom prst="wedgeRectCallout">
            <a:avLst>
              <a:gd name="adj1" fmla="val -20528"/>
              <a:gd name="adj2" fmla="val 7214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Multi-Modal Functions with Weak Global Structure</a:t>
            </a:r>
            <a:endParaRPr lang="en-US" sz="1400" dirty="0"/>
          </a:p>
        </p:txBody>
      </p:sp>
      <p:sp>
        <p:nvSpPr>
          <p:cNvPr id="20" name="Speech Bubble: Rectangle 19">
            <a:extLst>
              <a:ext uri="{FF2B5EF4-FFF2-40B4-BE49-F238E27FC236}">
                <a16:creationId xmlns:a16="http://schemas.microsoft.com/office/drawing/2014/main" id="{C35D338E-A986-23E3-BF20-28B1ADD55EC0}"/>
              </a:ext>
            </a:extLst>
          </p:cNvPr>
          <p:cNvSpPr/>
          <p:nvPr/>
        </p:nvSpPr>
        <p:spPr>
          <a:xfrm>
            <a:off x="7910424" y="5434641"/>
            <a:ext cx="1234300" cy="1046575"/>
          </a:xfrm>
          <a:prstGeom prst="wedgeRectCallout">
            <a:avLst>
              <a:gd name="adj1" fmla="val -69220"/>
              <a:gd name="adj2" fmla="val 3530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Functions with High Conditioning and Uni-modal</a:t>
            </a:r>
            <a:endParaRPr lang="en-US" sz="1400" dirty="0"/>
          </a:p>
        </p:txBody>
      </p:sp>
    </p:spTree>
    <p:extLst>
      <p:ext uri="{BB962C8B-B14F-4D97-AF65-F5344CB8AC3E}">
        <p14:creationId xmlns:p14="http://schemas.microsoft.com/office/powerpoint/2010/main" val="4072151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C2BD84-2C88-92ED-47A7-1E12311D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756" y="1021180"/>
            <a:ext cx="9402487" cy="2534004"/>
          </a:xfrm>
        </p:spPr>
      </p:pic>
      <p:sp>
        <p:nvSpPr>
          <p:cNvPr id="4" name="Rectangle: Rounded Corners 3">
            <a:extLst>
              <a:ext uri="{FF2B5EF4-FFF2-40B4-BE49-F238E27FC236}">
                <a16:creationId xmlns:a16="http://schemas.microsoft.com/office/drawing/2014/main" id="{6E50B04C-47DE-86A8-F7D2-D483EFB981E9}"/>
              </a:ext>
            </a:extLst>
          </p:cNvPr>
          <p:cNvSpPr/>
          <p:nvPr/>
        </p:nvSpPr>
        <p:spPr>
          <a:xfrm>
            <a:off x="77638" y="103518"/>
            <a:ext cx="11973464" cy="70736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i="0" u="none" strike="noStrike" dirty="0">
                <a:ln w="0"/>
                <a:solidFill>
                  <a:schemeClr val="tx1"/>
                </a:solidFill>
                <a:effectLst>
                  <a:outerShdw blurRad="38100" dist="19050" dir="2700000" algn="tl" rotWithShape="0">
                    <a:schemeClr val="dk1">
                      <a:alpha val="40000"/>
                    </a:schemeClr>
                  </a:outerShdw>
                </a:effectLst>
                <a:latin typeface="Calibri" panose="020F0502020204030204" pitchFamily="34" charset="0"/>
              </a:rPr>
              <a:t>In 2D all functions were solved except f24 </a:t>
            </a:r>
          </a:p>
        </p:txBody>
      </p:sp>
      <p:pic>
        <p:nvPicPr>
          <p:cNvPr id="8" name="Picture 7">
            <a:extLst>
              <a:ext uri="{FF2B5EF4-FFF2-40B4-BE49-F238E27FC236}">
                <a16:creationId xmlns:a16="http://schemas.microsoft.com/office/drawing/2014/main" id="{98A2078E-17DB-604F-F4D5-504729544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756" y="3843118"/>
            <a:ext cx="6154009" cy="2581635"/>
          </a:xfrm>
          <a:prstGeom prst="rect">
            <a:avLst/>
          </a:prstGeom>
        </p:spPr>
      </p:pic>
      <p:sp>
        <p:nvSpPr>
          <p:cNvPr id="10" name="Rectangle 9">
            <a:extLst>
              <a:ext uri="{FF2B5EF4-FFF2-40B4-BE49-F238E27FC236}">
                <a16:creationId xmlns:a16="http://schemas.microsoft.com/office/drawing/2014/main" id="{99DB08E8-C736-D684-52BB-EF4C5E6EFA51}"/>
              </a:ext>
            </a:extLst>
          </p:cNvPr>
          <p:cNvSpPr/>
          <p:nvPr/>
        </p:nvSpPr>
        <p:spPr>
          <a:xfrm>
            <a:off x="8186466" y="4043864"/>
            <a:ext cx="2216989" cy="202720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 Higher Dimension</a:t>
            </a:r>
          </a:p>
          <a:p>
            <a:pPr algn="ctr"/>
            <a:r>
              <a:rPr lang="en-US" dirty="0">
                <a:ln w="0"/>
                <a:solidFill>
                  <a:schemeClr val="tx1"/>
                </a:solidFill>
                <a:effectLst>
                  <a:outerShdw blurRad="38100" dist="19050" dir="2700000" algn="tl" rotWithShape="0">
                    <a:schemeClr val="dk1">
                      <a:alpha val="40000"/>
                    </a:schemeClr>
                  </a:outerShdw>
                </a:effectLst>
              </a:rPr>
              <a:t>Curies of Dimensionality!</a:t>
            </a:r>
          </a:p>
        </p:txBody>
      </p:sp>
    </p:spTree>
    <p:extLst>
      <p:ext uri="{BB962C8B-B14F-4D97-AF65-F5344CB8AC3E}">
        <p14:creationId xmlns:p14="http://schemas.microsoft.com/office/powerpoint/2010/main" val="168936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CC55BD-423F-1A68-9D27-CB2F064AC26D}"/>
              </a:ext>
            </a:extLst>
          </p:cNvPr>
          <p:cNvSpPr/>
          <p:nvPr/>
        </p:nvSpPr>
        <p:spPr>
          <a:xfrm>
            <a:off x="77638" y="86264"/>
            <a:ext cx="12016596" cy="810883"/>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r>
              <a:rPr lang="en-US" sz="2400" dirty="0">
                <a:ln w="0"/>
                <a:solidFill>
                  <a:srgbClr val="C00000"/>
                </a:solidFill>
                <a:effectLst>
                  <a:outerShdw blurRad="38100" dist="19050" dir="2700000" algn="tl" rotWithShape="0">
                    <a:schemeClr val="dk1">
                      <a:alpha val="40000"/>
                    </a:schemeClr>
                  </a:outerShdw>
                </a:effectLst>
                <a:latin typeface="Calibri" panose="020F0502020204030204" pitchFamily="34" charset="0"/>
              </a:rPr>
              <a:t>F24 Lunacek bi-</a:t>
            </a:r>
            <a:r>
              <a:rPr lang="en-US" sz="2400" dirty="0" err="1">
                <a:ln w="0"/>
                <a:solidFill>
                  <a:srgbClr val="C00000"/>
                </a:solidFill>
                <a:effectLst>
                  <a:outerShdw blurRad="38100" dist="19050" dir="2700000" algn="tl" rotWithShape="0">
                    <a:schemeClr val="dk1">
                      <a:alpha val="40000"/>
                    </a:schemeClr>
                  </a:outerShdw>
                </a:effectLst>
                <a:latin typeface="Calibri" panose="020F0502020204030204" pitchFamily="34" charset="0"/>
              </a:rPr>
              <a:t>Rastrigin</a:t>
            </a:r>
            <a:r>
              <a:rPr lang="en-US" sz="2400" dirty="0">
                <a:ln w="0"/>
                <a:solidFill>
                  <a:srgbClr val="C00000"/>
                </a:solidFill>
                <a:effectLst>
                  <a:outerShdw blurRad="38100" dist="19050" dir="2700000" algn="tl" rotWithShape="0">
                    <a:schemeClr val="dk1">
                      <a:alpha val="40000"/>
                    </a:schemeClr>
                  </a:outerShdw>
                </a:effectLst>
                <a:latin typeface="Calibri" panose="020F0502020204030204" pitchFamily="34" charset="0"/>
              </a:rPr>
              <a:t> unsolved in all for all dimensions</a:t>
            </a:r>
          </a:p>
        </p:txBody>
      </p:sp>
      <p:graphicFrame>
        <p:nvGraphicFramePr>
          <p:cNvPr id="7" name="Diagram 6">
            <a:extLst>
              <a:ext uri="{FF2B5EF4-FFF2-40B4-BE49-F238E27FC236}">
                <a16:creationId xmlns:a16="http://schemas.microsoft.com/office/drawing/2014/main" id="{BB37669F-DFC8-38BC-D007-B2F98237F33E}"/>
              </a:ext>
            </a:extLst>
          </p:cNvPr>
          <p:cNvGraphicFramePr/>
          <p:nvPr/>
        </p:nvGraphicFramePr>
        <p:xfrm>
          <a:off x="5827143" y="1604512"/>
          <a:ext cx="5653377" cy="1552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684AC7F4-08CF-B2CE-49B3-8432183503E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01699" y="3606518"/>
            <a:ext cx="3628301" cy="2408541"/>
          </a:xfrm>
          <a:prstGeom prst="rect">
            <a:avLst/>
          </a:prstGeom>
        </p:spPr>
      </p:pic>
      <p:pic>
        <p:nvPicPr>
          <p:cNvPr id="8" name="Content Placeholder 7">
            <a:extLst>
              <a:ext uri="{FF2B5EF4-FFF2-40B4-BE49-F238E27FC236}">
                <a16:creationId xmlns:a16="http://schemas.microsoft.com/office/drawing/2014/main" id="{3B6D625F-7DFF-8E6C-D8B1-E511CD942872}"/>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52687" y="1230653"/>
            <a:ext cx="6094824" cy="5058004"/>
          </a:xfrm>
        </p:spPr>
      </p:pic>
    </p:spTree>
    <p:extLst>
      <p:ext uri="{BB962C8B-B14F-4D97-AF65-F5344CB8AC3E}">
        <p14:creationId xmlns:p14="http://schemas.microsoft.com/office/powerpoint/2010/main" val="251791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23E509-5523-4143-C5C3-40B9604F2B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138" y="1320395"/>
            <a:ext cx="6302695" cy="5192152"/>
          </a:xfrm>
        </p:spPr>
      </p:pic>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CACC55BD-423F-1A68-9D27-CB2F064AC26D}"/>
                  </a:ext>
                </a:extLst>
              </p:cNvPr>
              <p:cNvSpPr/>
              <p:nvPr/>
            </p:nvSpPr>
            <p:spPr>
              <a:xfrm>
                <a:off x="77638" y="86264"/>
                <a:ext cx="12016596" cy="8108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0"/>
                  </a:spcBef>
                  <a:spcAft>
                    <a:spcPts val="0"/>
                  </a:spcAft>
                </a:pPr>
                <a:r>
                  <a:rPr lang="en-US" sz="2400" i="0" u="none" strike="noStrike" dirty="0">
                    <a:ln w="0"/>
                    <a:solidFill>
                      <a:schemeClr val="accent6">
                        <a:lumMod val="50000"/>
                      </a:schemeClr>
                    </a:solidFill>
                    <a:effectLst>
                      <a:outerShdw blurRad="38100" dist="19050" dir="2700000" algn="tl" rotWithShape="0">
                        <a:schemeClr val="dk1">
                          <a:alpha val="40000"/>
                        </a:schemeClr>
                      </a:outerShdw>
                    </a:effectLst>
                    <a:latin typeface="Calibri" panose="020F0502020204030204" pitchFamily="34" charset="0"/>
                  </a:rPr>
                  <a:t>F1 sphere function was completely solved in all dimensions in budget =</a:t>
                </a:r>
                <a14:m>
                  <m:oMath xmlns:m="http://schemas.openxmlformats.org/officeDocument/2006/math">
                    <m:sSup>
                      <m:sSupPr>
                        <m:ctrlPr>
                          <a:rPr lang="en-US" sz="2400" i="1" u="none" strike="noStrike" smtClean="0">
                            <a:ln w="0"/>
                            <a:solidFill>
                              <a:schemeClr val="accent6">
                                <a:lumMod val="50000"/>
                              </a:schemeClr>
                            </a:solidFill>
                            <a:effectLst>
                              <a:outerShdw blurRad="38100" dist="19050" dir="2700000" algn="tl" rotWithShape="0">
                                <a:schemeClr val="dk1">
                                  <a:alpha val="40000"/>
                                </a:schemeClr>
                              </a:outerShdw>
                            </a:effectLst>
                            <a:latin typeface="Cambria Math" panose="02040503050406030204" pitchFamily="18" charset="0"/>
                          </a:rPr>
                        </m:ctrlPr>
                      </m:sSupPr>
                      <m:e>
                        <m:r>
                          <a:rPr lang="en-US" sz="2400" b="0" i="1" u="none" strike="noStrike" smtClean="0">
                            <a:ln w="0"/>
                            <a:solidFill>
                              <a:schemeClr val="accent6">
                                <a:lumMod val="50000"/>
                              </a:schemeClr>
                            </a:solidFill>
                            <a:effectLst>
                              <a:outerShdw blurRad="38100" dist="19050" dir="2700000" algn="tl" rotWithShape="0">
                                <a:schemeClr val="dk1">
                                  <a:alpha val="40000"/>
                                </a:schemeClr>
                              </a:outerShdw>
                            </a:effectLst>
                            <a:latin typeface="Cambria Math" panose="02040503050406030204" pitchFamily="18" charset="0"/>
                          </a:rPr>
                          <m:t>10</m:t>
                        </m:r>
                      </m:e>
                      <m:sup>
                        <m:r>
                          <a:rPr lang="en-US" sz="2400" i="1" u="none" strike="noStrike" smtClean="0">
                            <a:ln w="0"/>
                            <a:solidFill>
                              <a:schemeClr val="accent6">
                                <a:lumMod val="50000"/>
                              </a:schemeClr>
                            </a:solidFill>
                            <a:effectLst>
                              <a:outerShdw blurRad="38100" dist="19050" dir="2700000" algn="tl" rotWithShape="0">
                                <a:schemeClr val="dk1">
                                  <a:alpha val="40000"/>
                                </a:schemeClr>
                              </a:outerShdw>
                            </a:effectLst>
                            <a:latin typeface="Cambria Math" panose="02040503050406030204" pitchFamily="18" charset="0"/>
                          </a:rPr>
                          <m:t>2</m:t>
                        </m:r>
                      </m:sup>
                    </m:sSup>
                  </m:oMath>
                </a14:m>
                <a:endParaRPr lang="en-US" sz="2400" i="0" u="none" strike="noStrike" dirty="0">
                  <a:ln w="0"/>
                  <a:solidFill>
                    <a:schemeClr val="accent6">
                      <a:lumMod val="50000"/>
                    </a:schemeClr>
                  </a:solidFill>
                  <a:effectLst>
                    <a:outerShdw blurRad="38100" dist="19050" dir="2700000" algn="tl" rotWithShape="0">
                      <a:schemeClr val="dk1">
                        <a:alpha val="40000"/>
                      </a:schemeClr>
                    </a:outerShdw>
                  </a:effectLst>
                  <a:latin typeface="Arial" panose="020B0604020202020204" pitchFamily="34" charset="0"/>
                </a:endParaRPr>
              </a:p>
            </p:txBody>
          </p:sp>
        </mc:Choice>
        <mc:Fallback xmlns="">
          <p:sp>
            <p:nvSpPr>
              <p:cNvPr id="4" name="Rectangle: Rounded Corners 3">
                <a:extLst>
                  <a:ext uri="{FF2B5EF4-FFF2-40B4-BE49-F238E27FC236}">
                    <a16:creationId xmlns:a16="http://schemas.microsoft.com/office/drawing/2014/main" id="{CACC55BD-423F-1A68-9D27-CB2F064AC26D}"/>
                  </a:ext>
                </a:extLst>
              </p:cNvPr>
              <p:cNvSpPr>
                <a:spLocks noRot="1" noChangeAspect="1" noMove="1" noResize="1" noEditPoints="1" noAdjustHandles="1" noChangeArrowheads="1" noChangeShapeType="1" noTextEdit="1"/>
              </p:cNvSpPr>
              <p:nvPr/>
            </p:nvSpPr>
            <p:spPr>
              <a:xfrm>
                <a:off x="77638" y="86264"/>
                <a:ext cx="12016596" cy="810883"/>
              </a:xfrm>
              <a:prstGeom prst="roundRect">
                <a:avLst/>
              </a:prstGeom>
              <a:blipFill>
                <a:blip r:embed="rId3"/>
                <a:stretch>
                  <a:fillRect/>
                </a:stretch>
              </a:blipFill>
            </p:spPr>
            <p:txBody>
              <a:bodyPr/>
              <a:lstStyle/>
              <a:p>
                <a:r>
                  <a:rPr lang="en-US">
                    <a:noFill/>
                  </a:rPr>
                  <a:t> </a:t>
                </a:r>
              </a:p>
            </p:txBody>
          </p:sp>
        </mc:Fallback>
      </mc:AlternateContent>
      <p:graphicFrame>
        <p:nvGraphicFramePr>
          <p:cNvPr id="7" name="Diagram 6">
            <a:extLst>
              <a:ext uri="{FF2B5EF4-FFF2-40B4-BE49-F238E27FC236}">
                <a16:creationId xmlns:a16="http://schemas.microsoft.com/office/drawing/2014/main" id="{BB37669F-DFC8-38BC-D007-B2F98237F33E}"/>
              </a:ext>
            </a:extLst>
          </p:cNvPr>
          <p:cNvGraphicFramePr/>
          <p:nvPr/>
        </p:nvGraphicFramePr>
        <p:xfrm>
          <a:off x="6085936" y="1604512"/>
          <a:ext cx="5093419" cy="1552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684AC7F4-08CF-B2CE-49B3-8432183503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1699" y="3484515"/>
            <a:ext cx="3203091" cy="2370287"/>
          </a:xfrm>
          <a:prstGeom prst="rect">
            <a:avLst/>
          </a:prstGeom>
        </p:spPr>
      </p:pic>
    </p:spTree>
    <p:extLst>
      <p:ext uri="{BB962C8B-B14F-4D97-AF65-F5344CB8AC3E}">
        <p14:creationId xmlns:p14="http://schemas.microsoft.com/office/powerpoint/2010/main" val="109254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0D80E45-4959-D805-1664-2E2991D86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558" y="0"/>
            <a:ext cx="5457720" cy="2286000"/>
          </a:xfrm>
        </p:spPr>
      </p:pic>
      <p:sp>
        <p:nvSpPr>
          <p:cNvPr id="6" name="Rectangle: Rounded Corners 5">
            <a:extLst>
              <a:ext uri="{FF2B5EF4-FFF2-40B4-BE49-F238E27FC236}">
                <a16:creationId xmlns:a16="http://schemas.microsoft.com/office/drawing/2014/main" id="{40101EC8-9581-F1E2-2AC6-875B25AA3D51}"/>
              </a:ext>
            </a:extLst>
          </p:cNvPr>
          <p:cNvSpPr/>
          <p:nvPr/>
        </p:nvSpPr>
        <p:spPr>
          <a:xfrm>
            <a:off x="6786035" y="2415744"/>
            <a:ext cx="5244860" cy="1975899"/>
          </a:xfrm>
          <a:prstGeom prst="round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000" b="0" i="0" u="none" strike="noStrike" dirty="0">
                <a:solidFill>
                  <a:srgbClr val="58267E"/>
                </a:solidFill>
                <a:effectLst/>
                <a:latin typeface="Calibri" panose="020F0502020204030204" pitchFamily="34" charset="0"/>
              </a:rPr>
              <a:t>Class two and three were all solved in all dimensions except f7 in 10,20 and 40D with very bad performance in 20,40D and also f13 in 20,40D it needed more budget.</a:t>
            </a:r>
            <a:endParaRPr lang="en-US" sz="2000" dirty="0">
              <a:solidFill>
                <a:srgbClr val="58267E"/>
              </a:solidFill>
            </a:endParaRPr>
          </a:p>
        </p:txBody>
      </p:sp>
      <p:pic>
        <p:nvPicPr>
          <p:cNvPr id="12" name="Picture 11">
            <a:extLst>
              <a:ext uri="{FF2B5EF4-FFF2-40B4-BE49-F238E27FC236}">
                <a16:creationId xmlns:a16="http://schemas.microsoft.com/office/drawing/2014/main" id="{5750AD95-4B19-058D-F790-C46520815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558" y="2260694"/>
            <a:ext cx="5407107" cy="2286000"/>
          </a:xfrm>
          <a:prstGeom prst="rect">
            <a:avLst/>
          </a:prstGeom>
        </p:spPr>
      </p:pic>
      <p:pic>
        <p:nvPicPr>
          <p:cNvPr id="14" name="Picture 13">
            <a:extLst>
              <a:ext uri="{FF2B5EF4-FFF2-40B4-BE49-F238E27FC236}">
                <a16:creationId xmlns:a16="http://schemas.microsoft.com/office/drawing/2014/main" id="{5AC9E530-28EF-759D-832A-7974FE28D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638" y="4597306"/>
            <a:ext cx="5483027" cy="2260694"/>
          </a:xfrm>
          <a:prstGeom prst="rect">
            <a:avLst/>
          </a:prstGeom>
        </p:spPr>
      </p:pic>
      <p:graphicFrame>
        <p:nvGraphicFramePr>
          <p:cNvPr id="15" name="Diagram 14">
            <a:extLst>
              <a:ext uri="{FF2B5EF4-FFF2-40B4-BE49-F238E27FC236}">
                <a16:creationId xmlns:a16="http://schemas.microsoft.com/office/drawing/2014/main" id="{B0464596-99D6-249C-00F1-AC48E9D1C243}"/>
              </a:ext>
            </a:extLst>
          </p:cNvPr>
          <p:cNvGraphicFramePr/>
          <p:nvPr/>
        </p:nvGraphicFramePr>
        <p:xfrm>
          <a:off x="-105257" y="71021"/>
          <a:ext cx="1400896" cy="6374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1648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t>Initialize Distribution Parameters </a:t>
                </a:r>
                <a14:m>
                  <m:oMath xmlns:m="http://schemas.openxmlformats.org/officeDocument/2006/math">
                    <m:r>
                      <a:rPr lang="en-GB" i="1" smtClean="0">
                        <a:latin typeface="Cambria Math" panose="02040503050406030204" pitchFamily="18" charset="0"/>
                      </a:rPr>
                      <m:t>𝜃</m:t>
                    </m:r>
                  </m:oMath>
                </a14:m>
                <a:r>
                  <a:rPr lang="en-GB" dirty="0"/>
                  <a:t> &amp; Set Population Size </a:t>
                </a:r>
                <a14:m>
                  <m:oMath xmlns:m="http://schemas.openxmlformats.org/officeDocument/2006/math">
                    <m:r>
                      <a:rPr lang="en-GB" i="1" smtClean="0">
                        <a:latin typeface="Cambria Math" panose="02040503050406030204" pitchFamily="18" charset="0"/>
                      </a:rPr>
                      <m:t>𝜆</m:t>
                    </m:r>
                    <m:r>
                      <a:rPr lang="en-GB" i="1" smtClean="0">
                        <a:latin typeface="Cambria Math" panose="02040503050406030204" pitchFamily="18" charset="0"/>
                      </a:rPr>
                      <m:t>∈</m:t>
                    </m:r>
                    <m:r>
                      <a:rPr lang="en-GB" i="1" smtClean="0">
                        <a:latin typeface="Cambria Math" panose="02040503050406030204" pitchFamily="18" charset="0"/>
                      </a:rPr>
                      <m:t>ℕ</m:t>
                    </m:r>
                  </m:oMath>
                </a14:m>
                <a:endParaRPr lang="en-GB" dirty="0"/>
              </a:p>
              <a:p>
                <a:pPr marL="0" indent="0">
                  <a:buNone/>
                </a:pPr>
                <a:endParaRPr lang="en-GB" dirty="0"/>
              </a:p>
              <a:p>
                <a:pPr lvl="1"/>
                <a:r>
                  <a:rPr lang="en-GB" dirty="0"/>
                  <a:t>Sample Distribution </a:t>
                </a:r>
                <a14:m>
                  <m:oMath xmlns:m="http://schemas.openxmlformats.org/officeDocument/2006/math">
                    <m:r>
                      <a:rPr lang="en-GB" i="1" smtClean="0">
                        <a:latin typeface="Cambria Math" panose="02040503050406030204" pitchFamily="18" charset="0"/>
                      </a:rPr>
                      <m:t>𝑃</m:t>
                    </m:r>
                    <m:d>
                      <m:dPr>
                        <m:ctrlPr>
                          <a:rPr lang="en-GB" i="1" smtClean="0">
                            <a:solidFill>
                              <a:srgbClr val="836967"/>
                            </a:solidFill>
                            <a:latin typeface="Cambria Math" panose="02040503050406030204" pitchFamily="18" charset="0"/>
                          </a:rPr>
                        </m:ctrlPr>
                      </m:dPr>
                      <m:e>
                        <m:f>
                          <m:fPr>
                            <m:type m:val="lin"/>
                            <m:ctrlPr>
                              <a:rPr lang="en-GB" i="1" smtClean="0">
                                <a:latin typeface="Cambria Math" panose="02040503050406030204" pitchFamily="18" charset="0"/>
                              </a:rPr>
                            </m:ctrlPr>
                          </m:fPr>
                          <m:num>
                            <m:r>
                              <a:rPr lang="en-GB" b="0" i="1" smtClean="0">
                                <a:latin typeface="Cambria Math" panose="02040503050406030204" pitchFamily="18" charset="0"/>
                              </a:rPr>
                              <m:t>𝑥</m:t>
                            </m:r>
                          </m:num>
                          <m:den>
                            <m:r>
                              <a:rPr lang="en-GB" i="1" smtClean="0">
                                <a:latin typeface="Cambria Math" panose="02040503050406030204" pitchFamily="18" charset="0"/>
                              </a:rPr>
                              <m:t>𝜃</m:t>
                            </m:r>
                          </m:den>
                        </m:f>
                      </m:e>
                    </m:d>
                    <m:r>
                      <a:rPr lang="en-GB" b="0" i="0" smtClean="0">
                        <a:latin typeface="Cambria Math" panose="02040503050406030204" pitchFamily="18" charset="0"/>
                      </a:rPr>
                      <m:t> </m:t>
                    </m:r>
                    <m:r>
                      <a:rPr lang="en-GB" i="0" dirty="0" smtClean="0">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𝑥</m:t>
                        </m:r>
                      </m:e>
                      <m:sub>
                        <m:r>
                          <a:rPr lang="en-GB" b="0" i="1" dirty="0" smtClean="0">
                            <a:solidFill>
                              <a:schemeClr val="tx1"/>
                            </a:solidFill>
                            <a:latin typeface="Cambria Math" panose="02040503050406030204" pitchFamily="18" charset="0"/>
                          </a:rPr>
                          <m:t>1</m:t>
                        </m:r>
                      </m:sub>
                    </m:sSub>
                    <m:r>
                      <a:rPr lang="en-GB" i="0" dirty="0" smtClean="0">
                        <a:solidFill>
                          <a:schemeClr val="tx1"/>
                        </a:solidFill>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𝑥</m:t>
                        </m:r>
                      </m:e>
                      <m:sub>
                        <m:r>
                          <a:rPr lang="en-GB" i="1" dirty="0" smtClean="0">
                            <a:solidFill>
                              <a:schemeClr val="tx1"/>
                            </a:solidFill>
                            <a:latin typeface="Cambria Math" panose="02040503050406030204" pitchFamily="18" charset="0"/>
                          </a:rPr>
                          <m:t>𝜆</m:t>
                        </m:r>
                        <m:r>
                          <a:rPr lang="en-GB" b="0" i="1" dirty="0" smtClean="0">
                            <a:solidFill>
                              <a:schemeClr val="tx1"/>
                            </a:solidFill>
                            <a:latin typeface="Cambria Math" panose="02040503050406030204" pitchFamily="18" charset="0"/>
                          </a:rPr>
                          <m:t> </m:t>
                        </m:r>
                      </m:sub>
                    </m:sSub>
                    <m:r>
                      <a:rPr lang="en-GB" i="1" smtClean="0">
                        <a:latin typeface="Cambria Math" panose="02040503050406030204" pitchFamily="18" charset="0"/>
                      </a:rPr>
                      <m:t>∈</m:t>
                    </m:r>
                    <m:r>
                      <a:rPr lang="en-GB" b="0" i="1" smtClean="0">
                        <a:latin typeface="Cambria Math" panose="02040503050406030204" pitchFamily="18" charset="0"/>
                      </a:rPr>
                      <m:t> </m:t>
                    </m:r>
                    <m:sSup>
                      <m:sSupPr>
                        <m:ctrlPr>
                          <a:rPr lang="en-GB" i="1" dirty="0" smtClean="0">
                            <a:solidFill>
                              <a:srgbClr val="836967"/>
                            </a:solidFill>
                            <a:latin typeface="Cambria Math" panose="02040503050406030204" pitchFamily="18" charset="0"/>
                          </a:rPr>
                        </m:ctrlPr>
                      </m:sSupPr>
                      <m:e>
                        <m:r>
                          <a:rPr lang="en-GB" i="1" dirty="0" smtClean="0">
                            <a:latin typeface="Cambria Math" panose="02040503050406030204" pitchFamily="18" charset="0"/>
                          </a:rPr>
                          <m:t>ℝ</m:t>
                        </m:r>
                      </m:e>
                      <m:sup>
                        <m:r>
                          <a:rPr lang="en-GB" b="0" i="1" dirty="0" smtClean="0">
                            <a:latin typeface="Cambria Math" panose="02040503050406030204" pitchFamily="18" charset="0"/>
                          </a:rPr>
                          <m:t>𝑛</m:t>
                        </m:r>
                      </m:sup>
                    </m:sSup>
                  </m:oMath>
                </a14:m>
                <a:endParaRPr lang="en-GB" dirty="0"/>
              </a:p>
              <a:p>
                <a:pPr lvl="1"/>
                <a:r>
                  <a:rPr lang="en-GB" dirty="0"/>
                  <a:t>Evaluate these points on </a:t>
                </a:r>
                <a14:m>
                  <m:oMath xmlns:m="http://schemas.openxmlformats.org/officeDocument/2006/math">
                    <m:r>
                      <a:rPr lang="en-GB" b="0" i="1" smtClean="0">
                        <a:latin typeface="Cambria Math" panose="02040503050406030204" pitchFamily="18" charset="0"/>
                      </a:rPr>
                      <m:t>𝑓</m:t>
                    </m:r>
                  </m:oMath>
                </a14:m>
                <a:endParaRPr lang="en-GB" dirty="0"/>
              </a:p>
              <a:p>
                <a:pPr lvl="1"/>
                <a:r>
                  <a:rPr lang="en-GB" dirty="0"/>
                  <a:t>Update Parameters.</a:t>
                </a:r>
              </a:p>
              <a:p>
                <a:pPr lvl="1"/>
                <a:endParaRPr lang="en-GB" dirty="0"/>
              </a:p>
              <a:p>
                <a:pPr marL="0" indent="0">
                  <a:buNone/>
                </a:pPr>
                <a:endParaRPr lang="en-GB" dirty="0"/>
              </a:p>
              <a:p>
                <a:pPr marL="0" indent="0">
                  <a:buNone/>
                </a:pPr>
                <a:endParaRPr lang="en-GB" dirty="0"/>
              </a:p>
              <a:p>
                <a:pPr marL="0" indent="0">
                  <a:buNone/>
                </a:pPr>
                <a:r>
                  <a:rPr lang="en-GB" dirty="0"/>
                  <a:t>Next: CMA-ES Rank one……..</a:t>
                </a:r>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58069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8653-EA6D-E570-C9F4-F5B5FFE15F9E}"/>
              </a:ext>
            </a:extLst>
          </p:cNvPr>
          <p:cNvSpPr>
            <a:spLocks noGrp="1"/>
          </p:cNvSpPr>
          <p:nvPr>
            <p:ph type="title"/>
          </p:nvPr>
        </p:nvSpPr>
        <p:spPr>
          <a:xfrm>
            <a:off x="7815532" y="3810959"/>
            <a:ext cx="3141452" cy="2676106"/>
          </a:xfrm>
          <a:ln>
            <a:solidFill>
              <a:schemeClr val="accent4">
                <a:lumMod val="50000"/>
              </a:schemeClr>
            </a:solidFill>
          </a:ln>
        </p:spPr>
        <p:txBody>
          <a:bodyPr>
            <a:noAutofit/>
          </a:bodyPr>
          <a:lstStyle/>
          <a:p>
            <a:pPr algn="ctr"/>
            <a:r>
              <a:rPr lang="en-US" sz="2400" b="1" i="0" u="none" strike="noStrike" dirty="0">
                <a:solidFill>
                  <a:schemeClr val="accent4">
                    <a:lumMod val="50000"/>
                  </a:schemeClr>
                </a:solidFill>
                <a:effectLst/>
                <a:latin typeface="Arial Narrow" panose="020B0606020202030204" pitchFamily="34" charset="0"/>
              </a:rPr>
              <a:t> Separable functions did a very high performance except for: F3,f4 not even 20% of them was solved in 10,20,40D</a:t>
            </a:r>
            <a:endParaRPr lang="en-US" sz="2400" b="1" dirty="0">
              <a:solidFill>
                <a:schemeClr val="accent4">
                  <a:lumMod val="50000"/>
                </a:schemeClr>
              </a:solidFill>
              <a:latin typeface="Arial Narrow" panose="020B0606020202030204" pitchFamily="34" charset="0"/>
            </a:endParaRPr>
          </a:p>
        </p:txBody>
      </p:sp>
      <p:pic>
        <p:nvPicPr>
          <p:cNvPr id="5" name="Content Placeholder 4">
            <a:extLst>
              <a:ext uri="{FF2B5EF4-FFF2-40B4-BE49-F238E27FC236}">
                <a16:creationId xmlns:a16="http://schemas.microsoft.com/office/drawing/2014/main" id="{F4CCB5D7-9356-179E-BDB7-9BE0C71AD9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2631" y="149442"/>
            <a:ext cx="3754610" cy="3188981"/>
          </a:xfrm>
        </p:spPr>
      </p:pic>
      <p:pic>
        <p:nvPicPr>
          <p:cNvPr id="7" name="Picture 6">
            <a:extLst>
              <a:ext uri="{FF2B5EF4-FFF2-40B4-BE49-F238E27FC236}">
                <a16:creationId xmlns:a16="http://schemas.microsoft.com/office/drawing/2014/main" id="{B9D4B5EE-1E5C-44D9-B7EF-D6C3AEA7C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31" y="3601938"/>
            <a:ext cx="3669781" cy="3188981"/>
          </a:xfrm>
          <a:prstGeom prst="rect">
            <a:avLst/>
          </a:prstGeom>
        </p:spPr>
      </p:pic>
      <p:pic>
        <p:nvPicPr>
          <p:cNvPr id="9" name="Picture 8">
            <a:extLst>
              <a:ext uri="{FF2B5EF4-FFF2-40B4-BE49-F238E27FC236}">
                <a16:creationId xmlns:a16="http://schemas.microsoft.com/office/drawing/2014/main" id="{69A1D850-D8DE-5B84-5928-9E54DDCF2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2281" y="254044"/>
            <a:ext cx="3836316" cy="3220486"/>
          </a:xfrm>
          <a:prstGeom prst="rect">
            <a:avLst/>
          </a:prstGeom>
        </p:spPr>
      </p:pic>
      <p:graphicFrame>
        <p:nvGraphicFramePr>
          <p:cNvPr id="10" name="Diagram 9">
            <a:extLst>
              <a:ext uri="{FF2B5EF4-FFF2-40B4-BE49-F238E27FC236}">
                <a16:creationId xmlns:a16="http://schemas.microsoft.com/office/drawing/2014/main" id="{A9745E3B-E505-AF13-B7C5-098461B2FE70}"/>
              </a:ext>
            </a:extLst>
          </p:cNvPr>
          <p:cNvGraphicFramePr/>
          <p:nvPr/>
        </p:nvGraphicFramePr>
        <p:xfrm>
          <a:off x="411167" y="91868"/>
          <a:ext cx="762380" cy="6374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oup 10">
            <a:extLst>
              <a:ext uri="{FF2B5EF4-FFF2-40B4-BE49-F238E27FC236}">
                <a16:creationId xmlns:a16="http://schemas.microsoft.com/office/drawing/2014/main" id="{DD959561-87E9-9D6F-4F57-F6D873225E14}"/>
              </a:ext>
            </a:extLst>
          </p:cNvPr>
          <p:cNvGrpSpPr/>
          <p:nvPr/>
        </p:nvGrpSpPr>
        <p:grpSpPr>
          <a:xfrm>
            <a:off x="6124761" y="1279487"/>
            <a:ext cx="720000" cy="783413"/>
            <a:chOff x="42379" y="2970212"/>
            <a:chExt cx="720000" cy="783413"/>
          </a:xfrm>
          <a:scene3d>
            <a:camera prst="orthographicFront">
              <a:rot lat="0" lon="0" rev="0"/>
            </a:camera>
            <a:lightRig rig="contrasting" dir="t">
              <a:rot lat="0" lon="0" rev="1200000"/>
            </a:lightRig>
          </a:scene3d>
        </p:grpSpPr>
        <p:sp>
          <p:nvSpPr>
            <p:cNvPr id="12" name="Rectangle 11">
              <a:extLst>
                <a:ext uri="{FF2B5EF4-FFF2-40B4-BE49-F238E27FC236}">
                  <a16:creationId xmlns:a16="http://schemas.microsoft.com/office/drawing/2014/main" id="{1B1D9D9A-E609-1E8C-8721-E29DA986BA50}"/>
                </a:ext>
              </a:extLst>
            </p:cNvPr>
            <p:cNvSpPr/>
            <p:nvPr/>
          </p:nvSpPr>
          <p:spPr>
            <a:xfrm>
              <a:off x="42379" y="2970212"/>
              <a:ext cx="720000" cy="783413"/>
            </a:xfrm>
            <a:prstGeom prst="rect">
              <a:avLst/>
            </a:prstGeom>
            <a:sp3d contourW="19050" prstMaterial="metal">
              <a:bevelT w="88900" h="203200"/>
              <a:bevelB w="165100" h="254000"/>
            </a:sp3d>
          </p:spPr>
          <p:style>
            <a:lnRef idx="0">
              <a:schemeClr val="lt1">
                <a:hueOff val="0"/>
                <a:satOff val="0"/>
                <a:lumOff val="0"/>
                <a:alphaOff val="0"/>
              </a:schemeClr>
            </a:lnRef>
            <a:fillRef idx="1">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sp>
        <p:sp>
          <p:nvSpPr>
            <p:cNvPr id="13" name="TextBox 12">
              <a:extLst>
                <a:ext uri="{FF2B5EF4-FFF2-40B4-BE49-F238E27FC236}">
                  <a16:creationId xmlns:a16="http://schemas.microsoft.com/office/drawing/2014/main" id="{C751FF52-A45D-0BB3-7820-EBCD1DC8A919}"/>
                </a:ext>
              </a:extLst>
            </p:cNvPr>
            <p:cNvSpPr txBox="1"/>
            <p:nvPr/>
          </p:nvSpPr>
          <p:spPr>
            <a:xfrm>
              <a:off x="42379" y="2970212"/>
              <a:ext cx="720000" cy="7834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20D</a:t>
              </a:r>
            </a:p>
          </p:txBody>
        </p:sp>
      </p:grpSp>
    </p:spTree>
    <p:extLst>
      <p:ext uri="{BB962C8B-B14F-4D97-AF65-F5344CB8AC3E}">
        <p14:creationId xmlns:p14="http://schemas.microsoft.com/office/powerpoint/2010/main" val="325666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BD5945-1BD6-7B19-852F-3C15279DEDE6}"/>
                  </a:ext>
                </a:extLst>
              </p:cNvPr>
              <p:cNvSpPr>
                <a:spLocks noGrp="1"/>
              </p:cNvSpPr>
              <p:nvPr>
                <p:ph type="title"/>
              </p:nvPr>
            </p:nvSpPr>
            <p:spPr>
              <a:xfrm>
                <a:off x="2838090" y="311258"/>
                <a:ext cx="5917721" cy="965451"/>
              </a:xfrm>
              <a:ln>
                <a:solidFill>
                  <a:schemeClr val="tx2"/>
                </a:solidFill>
              </a:ln>
            </p:spPr>
            <p:txBody>
              <a:bodyPr>
                <a:normAutofit/>
              </a:bodyPr>
              <a:lstStyle/>
              <a:p>
                <a:pPr algn="ctr"/>
                <a:r>
                  <a:rPr lang="en-US" sz="2400" b="1" i="0" u="none" strike="noStrike" dirty="0">
                    <a:solidFill>
                      <a:schemeClr val="accent1">
                        <a:lumMod val="50000"/>
                      </a:schemeClr>
                    </a:solidFill>
                    <a:effectLst/>
                    <a:latin typeface="Calibri" panose="020F0502020204030204" pitchFamily="34" charset="0"/>
                  </a:rPr>
                  <a:t>Multimodal functions in dimension </a:t>
                </a:r>
                <a14:m>
                  <m:oMath xmlns:m="http://schemas.openxmlformats.org/officeDocument/2006/math">
                    <m:r>
                      <a:rPr lang="en-US" sz="2400" b="1" i="1" u="none" strike="noStrike" smtClean="0">
                        <a:solidFill>
                          <a:schemeClr val="accent1">
                            <a:lumMod val="50000"/>
                          </a:schemeClr>
                        </a:solidFill>
                        <a:effectLst/>
                        <a:latin typeface="Cambria Math" panose="02040503050406030204" pitchFamily="18" charset="0"/>
                      </a:rPr>
                      <m:t>≥</m:t>
                    </m:r>
                    <m:r>
                      <a:rPr lang="en-US" sz="2400" b="1" i="0" u="none" strike="noStrike" smtClean="0">
                        <a:solidFill>
                          <a:schemeClr val="accent1">
                            <a:lumMod val="50000"/>
                          </a:schemeClr>
                        </a:solidFill>
                        <a:effectLst/>
                        <a:latin typeface="Cambria Math" panose="02040503050406030204" pitchFamily="18" charset="0"/>
                      </a:rPr>
                      <m:t> </m:t>
                    </m:r>
                  </m:oMath>
                </a14:m>
                <a:r>
                  <a:rPr lang="en-US" sz="2400" b="1" i="0" u="none" strike="noStrike" dirty="0">
                    <a:solidFill>
                      <a:schemeClr val="accent1">
                        <a:lumMod val="50000"/>
                      </a:schemeClr>
                    </a:solidFill>
                    <a:effectLst/>
                    <a:latin typeface="Calibri" panose="020F0502020204030204" pitchFamily="34" charset="0"/>
                  </a:rPr>
                  <a:t>10D non of them was solved only (20 - 60)% </a:t>
                </a:r>
                <a:endParaRPr lang="en-US" sz="5400" b="1" dirty="0">
                  <a:solidFill>
                    <a:schemeClr val="accent1">
                      <a:lumMod val="50000"/>
                    </a:schemeClr>
                  </a:solidFill>
                </a:endParaRPr>
              </a:p>
            </p:txBody>
          </p:sp>
        </mc:Choice>
        <mc:Fallback xmlns="">
          <p:sp>
            <p:nvSpPr>
              <p:cNvPr id="2" name="Title 1">
                <a:extLst>
                  <a:ext uri="{FF2B5EF4-FFF2-40B4-BE49-F238E27FC236}">
                    <a16:creationId xmlns:a16="http://schemas.microsoft.com/office/drawing/2014/main" id="{EFBD5945-1BD6-7B19-852F-3C15279DEDE6}"/>
                  </a:ext>
                </a:extLst>
              </p:cNvPr>
              <p:cNvSpPr>
                <a:spLocks noGrp="1" noRot="1" noChangeAspect="1" noMove="1" noResize="1" noEditPoints="1" noAdjustHandles="1" noChangeArrowheads="1" noChangeShapeType="1" noTextEdit="1"/>
              </p:cNvSpPr>
              <p:nvPr>
                <p:ph type="title"/>
              </p:nvPr>
            </p:nvSpPr>
            <p:spPr>
              <a:xfrm>
                <a:off x="2838090" y="311258"/>
                <a:ext cx="5917721" cy="965451"/>
              </a:xfrm>
              <a:blipFill>
                <a:blip r:embed="rId2"/>
                <a:stretch>
                  <a:fillRect b="-3125"/>
                </a:stretch>
              </a:blipFill>
              <a:ln>
                <a:solidFill>
                  <a:schemeClr val="tx2"/>
                </a:solidFill>
              </a:ln>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9B3B38E2-9084-41DD-C431-6FE2FFA8496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9860"/>
          <a:stretch/>
        </p:blipFill>
        <p:spPr>
          <a:xfrm>
            <a:off x="308013" y="1929491"/>
            <a:ext cx="3410456" cy="2999018"/>
          </a:xfrm>
        </p:spPr>
      </p:pic>
      <p:pic>
        <p:nvPicPr>
          <p:cNvPr id="20" name="Content Placeholder 6">
            <a:extLst>
              <a:ext uri="{FF2B5EF4-FFF2-40B4-BE49-F238E27FC236}">
                <a16:creationId xmlns:a16="http://schemas.microsoft.com/office/drawing/2014/main" id="{6D8E14BE-CB36-031B-92F0-C69C0E1D883B}"/>
              </a:ext>
            </a:extLst>
          </p:cNvPr>
          <p:cNvPicPr>
            <a:picLocks noChangeAspect="1"/>
          </p:cNvPicPr>
          <p:nvPr/>
        </p:nvPicPr>
        <p:blipFill rotWithShape="1">
          <a:blip r:embed="rId3">
            <a:extLst>
              <a:ext uri="{28A0092B-C50C-407E-A947-70E740481C1C}">
                <a14:useLocalDpi xmlns:a14="http://schemas.microsoft.com/office/drawing/2010/main" val="0"/>
              </a:ext>
            </a:extLst>
          </a:blip>
          <a:srcRect t="35491" b="34477"/>
          <a:stretch/>
        </p:blipFill>
        <p:spPr>
          <a:xfrm>
            <a:off x="4401881" y="1897506"/>
            <a:ext cx="3422742" cy="2999018"/>
          </a:xfrm>
          <a:prstGeom prst="rect">
            <a:avLst/>
          </a:prstGeom>
        </p:spPr>
      </p:pic>
      <p:pic>
        <p:nvPicPr>
          <p:cNvPr id="21" name="Content Placeholder 6">
            <a:extLst>
              <a:ext uri="{FF2B5EF4-FFF2-40B4-BE49-F238E27FC236}">
                <a16:creationId xmlns:a16="http://schemas.microsoft.com/office/drawing/2014/main" id="{3E338C5A-6118-2918-91E6-17A7A16582B3}"/>
              </a:ext>
            </a:extLst>
          </p:cNvPr>
          <p:cNvPicPr>
            <a:picLocks noChangeAspect="1"/>
          </p:cNvPicPr>
          <p:nvPr/>
        </p:nvPicPr>
        <p:blipFill rotWithShape="1">
          <a:blip r:embed="rId3">
            <a:extLst>
              <a:ext uri="{28A0092B-C50C-407E-A947-70E740481C1C}">
                <a14:useLocalDpi xmlns:a14="http://schemas.microsoft.com/office/drawing/2010/main" val="0"/>
              </a:ext>
            </a:extLst>
          </a:blip>
          <a:srcRect t="70549"/>
          <a:stretch/>
        </p:blipFill>
        <p:spPr>
          <a:xfrm>
            <a:off x="8473531" y="1897506"/>
            <a:ext cx="3393731" cy="2916034"/>
          </a:xfrm>
          <a:prstGeom prst="rect">
            <a:avLst/>
          </a:prstGeom>
        </p:spPr>
      </p:pic>
    </p:spTree>
    <p:extLst>
      <p:ext uri="{BB962C8B-B14F-4D97-AF65-F5344CB8AC3E}">
        <p14:creationId xmlns:p14="http://schemas.microsoft.com/office/powerpoint/2010/main" val="40471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170ADF-4D05-A82B-7FBA-4A28C8EED12E}"/>
              </a:ext>
            </a:extLst>
          </p:cNvPr>
          <p:cNvPicPr>
            <a:picLocks noGrp="1" noChangeAspect="1"/>
          </p:cNvPicPr>
          <p:nvPr>
            <p:ph idx="1"/>
          </p:nvPr>
        </p:nvPicPr>
        <p:blipFill>
          <a:blip r:embed="rId2"/>
          <a:stretch>
            <a:fillRect/>
          </a:stretch>
        </p:blipFill>
        <p:spPr>
          <a:xfrm>
            <a:off x="274505" y="537651"/>
            <a:ext cx="11642990" cy="5900558"/>
          </a:xfrm>
          <a:prstGeom prst="rect">
            <a:avLst/>
          </a:prstGeom>
        </p:spPr>
      </p:pic>
      <p:sp>
        <p:nvSpPr>
          <p:cNvPr id="6" name="Rectangle 5">
            <a:extLst>
              <a:ext uri="{FF2B5EF4-FFF2-40B4-BE49-F238E27FC236}">
                <a16:creationId xmlns:a16="http://schemas.microsoft.com/office/drawing/2014/main" id="{2062C97B-CD92-EC77-27A3-925C0C37CA4D}"/>
              </a:ext>
            </a:extLst>
          </p:cNvPr>
          <p:cNvSpPr/>
          <p:nvPr/>
        </p:nvSpPr>
        <p:spPr>
          <a:xfrm>
            <a:off x="8074325" y="3493698"/>
            <a:ext cx="3968150" cy="2944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0FA51C0-3080-BF1D-A7CD-4C1B8C40506A}"/>
              </a:ext>
            </a:extLst>
          </p:cNvPr>
          <p:cNvSpPr txBox="1">
            <a:spLocks/>
          </p:cNvSpPr>
          <p:nvPr/>
        </p:nvSpPr>
        <p:spPr>
          <a:xfrm>
            <a:off x="8422256" y="3813583"/>
            <a:ext cx="3188898" cy="1940236"/>
          </a:xfrm>
          <a:prstGeom prst="rect">
            <a:avLst/>
          </a:prstGeom>
          <a:ln>
            <a:solidFill>
              <a:schemeClr val="tx2"/>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accent1">
                    <a:lumMod val="50000"/>
                  </a:schemeClr>
                </a:solidFill>
                <a:latin typeface="Calibri" panose="020F0502020204030204" pitchFamily="34" charset="0"/>
              </a:rPr>
              <a:t>Uni-modal Functions on low dimensions were completely solved except f13 because it is not smooth </a:t>
            </a:r>
          </a:p>
        </p:txBody>
      </p:sp>
    </p:spTree>
    <p:extLst>
      <p:ext uri="{BB962C8B-B14F-4D97-AF65-F5344CB8AC3E}">
        <p14:creationId xmlns:p14="http://schemas.microsoft.com/office/powerpoint/2010/main" val="3555050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0FD3-F676-90C3-C00C-5DC59B9AB713}"/>
              </a:ext>
            </a:extLst>
          </p:cNvPr>
          <p:cNvSpPr>
            <a:spLocks noGrp="1"/>
          </p:cNvSpPr>
          <p:nvPr>
            <p:ph type="title"/>
          </p:nvPr>
        </p:nvSpPr>
        <p:spPr>
          <a:xfrm>
            <a:off x="7901796" y="2838092"/>
            <a:ext cx="3822940" cy="862642"/>
          </a:xfrm>
        </p:spPr>
        <p:txBody>
          <a:bodyPr>
            <a:noAutofit/>
          </a:bodyPr>
          <a:lstStyle/>
          <a:p>
            <a:pPr algn="ctr"/>
            <a:r>
              <a:rPr lang="en-US" sz="4000" b="1" dirty="0"/>
              <a:t>Now comparing the algorithm with the other algorithms</a:t>
            </a:r>
          </a:p>
        </p:txBody>
      </p:sp>
      <p:graphicFrame>
        <p:nvGraphicFramePr>
          <p:cNvPr id="4" name="Diagram 3">
            <a:extLst>
              <a:ext uri="{FF2B5EF4-FFF2-40B4-BE49-F238E27FC236}">
                <a16:creationId xmlns:a16="http://schemas.microsoft.com/office/drawing/2014/main" id="{F5698328-A918-0C70-8397-E1022E5CA549}"/>
              </a:ext>
            </a:extLst>
          </p:cNvPr>
          <p:cNvGraphicFramePr/>
          <p:nvPr/>
        </p:nvGraphicFramePr>
        <p:xfrm>
          <a:off x="-1013125" y="504646"/>
          <a:ext cx="9674046" cy="5848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535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1C8A-56DB-C1E4-70F3-72E4DA463454}"/>
              </a:ext>
            </a:extLst>
          </p:cNvPr>
          <p:cNvSpPr>
            <a:spLocks noGrp="1"/>
          </p:cNvSpPr>
          <p:nvPr>
            <p:ph type="title"/>
          </p:nvPr>
        </p:nvSpPr>
        <p:spPr>
          <a:xfrm>
            <a:off x="353683" y="140838"/>
            <a:ext cx="11353800" cy="928837"/>
          </a:xfrm>
          <a:ln>
            <a:solidFill>
              <a:srgbClr val="CC0099"/>
            </a:solidFill>
          </a:ln>
        </p:spPr>
        <p:txBody>
          <a:bodyPr>
            <a:noAutofit/>
          </a:bodyPr>
          <a:lstStyle/>
          <a:p>
            <a:pPr algn="ctr"/>
            <a:r>
              <a:rPr lang="en-US" sz="2800" dirty="0">
                <a:solidFill>
                  <a:srgbClr val="CC0099"/>
                </a:solidFill>
                <a:latin typeface="Calibri" panose="020F0502020204030204" pitchFamily="34" charset="0"/>
              </a:rPr>
              <a:t>Performance of rank one was very close to performance of BIPOP-CMA-ES for all functions over all targets up to 5D </a:t>
            </a:r>
            <a:endParaRPr lang="en-US" sz="2800" dirty="0">
              <a:solidFill>
                <a:srgbClr val="CC0099"/>
              </a:solidFill>
            </a:endParaRPr>
          </a:p>
        </p:txBody>
      </p:sp>
      <p:pic>
        <p:nvPicPr>
          <p:cNvPr id="6" name="Picture 5">
            <a:extLst>
              <a:ext uri="{FF2B5EF4-FFF2-40B4-BE49-F238E27FC236}">
                <a16:creationId xmlns:a16="http://schemas.microsoft.com/office/drawing/2014/main" id="{5C34279B-6A5C-E92C-FF92-8DB3AB38C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56" y="1277628"/>
            <a:ext cx="10802858" cy="5439534"/>
          </a:xfrm>
          <a:prstGeom prst="rect">
            <a:avLst/>
          </a:prstGeom>
        </p:spPr>
      </p:pic>
    </p:spTree>
    <p:extLst>
      <p:ext uri="{BB962C8B-B14F-4D97-AF65-F5344CB8AC3E}">
        <p14:creationId xmlns:p14="http://schemas.microsoft.com/office/powerpoint/2010/main" val="4242947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F24ED6C-F27B-19F1-B2CE-E5972D9C756B}"/>
                  </a:ext>
                </a:extLst>
              </p:cNvPr>
              <p:cNvSpPr>
                <a:spLocks noGrp="1"/>
              </p:cNvSpPr>
              <p:nvPr>
                <p:ph type="title"/>
              </p:nvPr>
            </p:nvSpPr>
            <p:spPr>
              <a:xfrm>
                <a:off x="217098" y="149464"/>
                <a:ext cx="11757804" cy="920211"/>
              </a:xfrm>
              <a:ln>
                <a:solidFill>
                  <a:schemeClr val="accent6">
                    <a:lumMod val="50000"/>
                  </a:schemeClr>
                </a:solidFill>
              </a:ln>
            </p:spPr>
            <p:txBody>
              <a:bodyPr>
                <a:normAutofit/>
              </a:bodyPr>
              <a:lstStyle/>
              <a:p>
                <a:pPr algn="ctr"/>
                <a:r>
                  <a:rPr lang="en-US" sz="2400" dirty="0">
                    <a:solidFill>
                      <a:schemeClr val="accent6">
                        <a:lumMod val="50000"/>
                      </a:schemeClr>
                    </a:solidFill>
                    <a:latin typeface="Calibri" panose="020F0502020204030204" pitchFamily="34" charset="0"/>
                  </a:rPr>
                  <a:t>Up to budget</a:t>
                </a:r>
                <a14:m>
                  <m:oMath xmlns:m="http://schemas.openxmlformats.org/officeDocument/2006/math">
                    <m:r>
                      <a:rPr lang="en-US" sz="2400" b="0" i="0" smtClean="0">
                        <a:solidFill>
                          <a:schemeClr val="accent6">
                            <a:lumMod val="50000"/>
                          </a:schemeClr>
                        </a:solidFill>
                        <a:latin typeface="Cambria Math" panose="02040503050406030204" pitchFamily="18" charset="0"/>
                      </a:rPr>
                      <m:t> </m:t>
                    </m:r>
                    <m:sSup>
                      <m:sSupPr>
                        <m:ctrlPr>
                          <a:rPr lang="en-US" sz="2400" b="0" i="1" smtClean="0">
                            <a:solidFill>
                              <a:schemeClr val="accent6">
                                <a:lumMod val="50000"/>
                              </a:schemeClr>
                            </a:solidFill>
                            <a:latin typeface="Cambria Math" panose="02040503050406030204" pitchFamily="18" charset="0"/>
                          </a:rPr>
                        </m:ctrlPr>
                      </m:sSupPr>
                      <m:e>
                        <m:r>
                          <a:rPr lang="en-US" sz="2400" b="0" i="1" smtClean="0">
                            <a:solidFill>
                              <a:schemeClr val="accent6">
                                <a:lumMod val="50000"/>
                              </a:schemeClr>
                            </a:solidFill>
                            <a:latin typeface="Cambria Math" panose="02040503050406030204" pitchFamily="18" charset="0"/>
                          </a:rPr>
                          <m:t>10</m:t>
                        </m:r>
                      </m:e>
                      <m:sup>
                        <m:r>
                          <a:rPr lang="en-US" sz="2400" b="0" i="1" smtClean="0">
                            <a:solidFill>
                              <a:schemeClr val="accent6">
                                <a:lumMod val="50000"/>
                              </a:schemeClr>
                            </a:solidFill>
                            <a:latin typeface="Cambria Math" panose="02040503050406030204" pitchFamily="18" charset="0"/>
                          </a:rPr>
                          <m:t>3</m:t>
                        </m:r>
                      </m:sup>
                    </m:sSup>
                  </m:oMath>
                </a14:m>
                <a:r>
                  <a:rPr lang="en-US" sz="2400" dirty="0">
                    <a:solidFill>
                      <a:schemeClr val="accent6">
                        <a:lumMod val="50000"/>
                      </a:schemeClr>
                    </a:solidFill>
                    <a:latin typeface="Calibri" panose="020F0502020204030204" pitchFamily="34" charset="0"/>
                  </a:rPr>
                  <a:t> in all cases default CMA and rank one had same performance in general.</a:t>
                </a:r>
                <a:endParaRPr lang="en-US" sz="2400" dirty="0">
                  <a:solidFill>
                    <a:schemeClr val="accent6">
                      <a:lumMod val="50000"/>
                    </a:schemeClr>
                  </a:solidFill>
                </a:endParaRPr>
              </a:p>
            </p:txBody>
          </p:sp>
        </mc:Choice>
        <mc:Fallback xmlns="">
          <p:sp>
            <p:nvSpPr>
              <p:cNvPr id="2" name="Title 1">
                <a:extLst>
                  <a:ext uri="{FF2B5EF4-FFF2-40B4-BE49-F238E27FC236}">
                    <a16:creationId xmlns:a16="http://schemas.microsoft.com/office/drawing/2014/main" id="{3F24ED6C-F27B-19F1-B2CE-E5972D9C756B}"/>
                  </a:ext>
                </a:extLst>
              </p:cNvPr>
              <p:cNvSpPr>
                <a:spLocks noGrp="1" noRot="1" noChangeAspect="1" noMove="1" noResize="1" noEditPoints="1" noAdjustHandles="1" noChangeArrowheads="1" noChangeShapeType="1" noTextEdit="1"/>
              </p:cNvSpPr>
              <p:nvPr>
                <p:ph type="title"/>
              </p:nvPr>
            </p:nvSpPr>
            <p:spPr>
              <a:xfrm>
                <a:off x="217098" y="149464"/>
                <a:ext cx="11757804" cy="920211"/>
              </a:xfrm>
              <a:blipFill>
                <a:blip r:embed="rId2"/>
                <a:stretch>
                  <a:fillRect/>
                </a:stretch>
              </a:blipFill>
              <a:ln>
                <a:solidFill>
                  <a:schemeClr val="accent6">
                    <a:lumMod val="50000"/>
                  </a:schemeClr>
                </a:solidFill>
              </a:ln>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FFE17DB4-4733-4247-86FE-9C4A0030E1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1254" y="1351172"/>
            <a:ext cx="10229491" cy="5150828"/>
          </a:xfrm>
        </p:spPr>
      </p:pic>
    </p:spTree>
    <p:extLst>
      <p:ext uri="{BB962C8B-B14F-4D97-AF65-F5344CB8AC3E}">
        <p14:creationId xmlns:p14="http://schemas.microsoft.com/office/powerpoint/2010/main" val="2833412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9479085-BF7F-3DA1-51F2-4E973EC8964B}"/>
                  </a:ext>
                </a:extLst>
              </p:cNvPr>
              <p:cNvSpPr>
                <a:spLocks noGrp="1"/>
              </p:cNvSpPr>
              <p:nvPr>
                <p:ph type="title"/>
              </p:nvPr>
            </p:nvSpPr>
            <p:spPr>
              <a:xfrm>
                <a:off x="178279" y="143296"/>
                <a:ext cx="11835441" cy="1047151"/>
              </a:xfrm>
              <a:ln>
                <a:solidFill>
                  <a:schemeClr val="accent2">
                    <a:lumMod val="50000"/>
                  </a:schemeClr>
                </a:solidFill>
              </a:ln>
            </p:spPr>
            <p:txBody>
              <a:bodyPr>
                <a:noAutofit/>
              </a:bodyPr>
              <a:lstStyle/>
              <a:p>
                <a:pPr algn="ctr"/>
                <a:r>
                  <a:rPr lang="en-US" sz="2400" dirty="0">
                    <a:solidFill>
                      <a:schemeClr val="accent2">
                        <a:lumMod val="50000"/>
                      </a:schemeClr>
                    </a:solidFill>
                    <a:latin typeface="Calibri" panose="020F0502020204030204" pitchFamily="34" charset="0"/>
                  </a:rPr>
                  <a:t>The BIBPOP CMA and CMA-Rank-One For dimensions larger that 5D the performance of the two algorithms was close in the beginning up to budget </a:t>
                </a:r>
                <a14:m>
                  <m:oMath xmlns:m="http://schemas.openxmlformats.org/officeDocument/2006/math">
                    <m:sSup>
                      <m:sSupPr>
                        <m:ctrlPr>
                          <a:rPr lang="en-US" sz="2400" b="0" i="1" smtClean="0">
                            <a:solidFill>
                              <a:schemeClr val="accent2">
                                <a:lumMod val="50000"/>
                              </a:schemeClr>
                            </a:solidFill>
                            <a:latin typeface="Cambria Math" panose="02040503050406030204" pitchFamily="18" charset="0"/>
                          </a:rPr>
                        </m:ctrlPr>
                      </m:sSupPr>
                      <m:e>
                        <m:r>
                          <a:rPr lang="en-US" sz="2400" b="0" i="1" smtClean="0">
                            <a:solidFill>
                              <a:schemeClr val="accent2">
                                <a:lumMod val="50000"/>
                              </a:schemeClr>
                            </a:solidFill>
                            <a:latin typeface="Cambria Math" panose="02040503050406030204" pitchFamily="18" charset="0"/>
                          </a:rPr>
                          <m:t>10</m:t>
                        </m:r>
                      </m:e>
                      <m:sup>
                        <m:r>
                          <a:rPr lang="en-US" sz="2400" b="0" i="1" smtClean="0">
                            <a:solidFill>
                              <a:schemeClr val="accent2">
                                <a:lumMod val="50000"/>
                              </a:schemeClr>
                            </a:solidFill>
                            <a:latin typeface="Cambria Math" panose="02040503050406030204" pitchFamily="18" charset="0"/>
                          </a:rPr>
                          <m:t>3</m:t>
                        </m:r>
                      </m:sup>
                    </m:sSup>
                  </m:oMath>
                </a14:m>
                <a:r>
                  <a:rPr lang="en-US" sz="2400" dirty="0">
                    <a:solidFill>
                      <a:schemeClr val="accent2">
                        <a:lumMod val="50000"/>
                      </a:schemeClr>
                    </a:solidFill>
                    <a:latin typeface="Calibri" panose="020F0502020204030204" pitchFamily="34" charset="0"/>
                  </a:rPr>
                  <a:t>and then BIPOP CMA enhanced way better. </a:t>
                </a:r>
                <a:endParaRPr lang="en-US" sz="2400" dirty="0">
                  <a:solidFill>
                    <a:schemeClr val="accent2">
                      <a:lumMod val="50000"/>
                    </a:schemeClr>
                  </a:solidFill>
                </a:endParaRPr>
              </a:p>
            </p:txBody>
          </p:sp>
        </mc:Choice>
        <mc:Fallback xmlns="">
          <p:sp>
            <p:nvSpPr>
              <p:cNvPr id="2" name="Title 1">
                <a:extLst>
                  <a:ext uri="{FF2B5EF4-FFF2-40B4-BE49-F238E27FC236}">
                    <a16:creationId xmlns:a16="http://schemas.microsoft.com/office/drawing/2014/main" id="{D9479085-BF7F-3DA1-51F2-4E973EC8964B}"/>
                  </a:ext>
                </a:extLst>
              </p:cNvPr>
              <p:cNvSpPr>
                <a:spLocks noGrp="1" noRot="1" noChangeAspect="1" noMove="1" noResize="1" noEditPoints="1" noAdjustHandles="1" noChangeArrowheads="1" noChangeShapeType="1" noTextEdit="1"/>
              </p:cNvSpPr>
              <p:nvPr>
                <p:ph type="title"/>
              </p:nvPr>
            </p:nvSpPr>
            <p:spPr>
              <a:xfrm>
                <a:off x="178279" y="143296"/>
                <a:ext cx="11835441" cy="1047151"/>
              </a:xfrm>
              <a:blipFill>
                <a:blip r:embed="rId2"/>
                <a:stretch>
                  <a:fillRect t="-9249" b="-14451"/>
                </a:stretch>
              </a:blipFill>
              <a:ln>
                <a:solidFill>
                  <a:schemeClr val="accent2">
                    <a:lumMod val="50000"/>
                  </a:schemeClr>
                </a:solidFill>
              </a:ln>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43DC1750-9C62-5C4D-8ACF-3DC5473F45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904" y="1349315"/>
            <a:ext cx="10940192" cy="5508685"/>
          </a:xfrm>
        </p:spPr>
      </p:pic>
    </p:spTree>
    <p:extLst>
      <p:ext uri="{BB962C8B-B14F-4D97-AF65-F5344CB8AC3E}">
        <p14:creationId xmlns:p14="http://schemas.microsoft.com/office/powerpoint/2010/main" val="112766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996F-7EBC-20D0-5468-7E172419F0F5}"/>
              </a:ext>
            </a:extLst>
          </p:cNvPr>
          <p:cNvSpPr>
            <a:spLocks noGrp="1"/>
          </p:cNvSpPr>
          <p:nvPr>
            <p:ph type="title"/>
          </p:nvPr>
        </p:nvSpPr>
        <p:spPr>
          <a:xfrm>
            <a:off x="457195" y="321995"/>
            <a:ext cx="8436639" cy="833947"/>
          </a:xfrm>
          <a:ln>
            <a:solidFill>
              <a:srgbClr val="336600"/>
            </a:solidFill>
          </a:ln>
        </p:spPr>
        <p:txBody>
          <a:bodyPr>
            <a:normAutofit fontScale="90000"/>
          </a:bodyPr>
          <a:lstStyle/>
          <a:p>
            <a:pPr algn="ctr"/>
            <a:r>
              <a:rPr lang="en-US" sz="2800" dirty="0">
                <a:solidFill>
                  <a:srgbClr val="336600"/>
                </a:solidFill>
                <a:latin typeface="Calibri" panose="020F0502020204030204" pitchFamily="34" charset="0"/>
              </a:rPr>
              <a:t>Generally speaking rank one update did better than BFGS-SciPy and Random-search in the most of the Functions.</a:t>
            </a:r>
            <a:endParaRPr lang="en-US" sz="2800" dirty="0">
              <a:solidFill>
                <a:srgbClr val="336600"/>
              </a:solidFill>
            </a:endParaRPr>
          </a:p>
        </p:txBody>
      </p:sp>
      <p:pic>
        <p:nvPicPr>
          <p:cNvPr id="8" name="Content Placeholder 7">
            <a:extLst>
              <a:ext uri="{FF2B5EF4-FFF2-40B4-BE49-F238E27FC236}">
                <a16:creationId xmlns:a16="http://schemas.microsoft.com/office/drawing/2014/main" id="{9A4E12C6-BF30-B1E0-7367-30F2544AE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210" y="1577888"/>
            <a:ext cx="11502603" cy="2142973"/>
          </a:xfrm>
        </p:spPr>
      </p:pic>
      <p:pic>
        <p:nvPicPr>
          <p:cNvPr id="10" name="Picture 9">
            <a:extLst>
              <a:ext uri="{FF2B5EF4-FFF2-40B4-BE49-F238E27FC236}">
                <a16:creationId xmlns:a16="http://schemas.microsoft.com/office/drawing/2014/main" id="{CFDE8E40-50AF-6C24-05E0-7B6FAEB9B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80" y="4335070"/>
            <a:ext cx="11629840" cy="2200935"/>
          </a:xfrm>
          <a:prstGeom prst="rect">
            <a:avLst/>
          </a:prstGeom>
        </p:spPr>
      </p:pic>
      <p:pic>
        <p:nvPicPr>
          <p:cNvPr id="12" name="Picture 11">
            <a:extLst>
              <a:ext uri="{FF2B5EF4-FFF2-40B4-BE49-F238E27FC236}">
                <a16:creationId xmlns:a16="http://schemas.microsoft.com/office/drawing/2014/main" id="{22D141A6-7DB3-B30A-2CA3-02181162C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044" y="321995"/>
            <a:ext cx="2172555" cy="967716"/>
          </a:xfrm>
          <a:prstGeom prst="rect">
            <a:avLst/>
          </a:prstGeom>
        </p:spPr>
      </p:pic>
    </p:spTree>
    <p:extLst>
      <p:ext uri="{BB962C8B-B14F-4D97-AF65-F5344CB8AC3E}">
        <p14:creationId xmlns:p14="http://schemas.microsoft.com/office/powerpoint/2010/main" val="722574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EF7B-BA0A-18F7-1BF5-04C7875C6AAA}"/>
              </a:ext>
            </a:extLst>
          </p:cNvPr>
          <p:cNvSpPr>
            <a:spLocks noGrp="1"/>
          </p:cNvSpPr>
          <p:nvPr>
            <p:ph type="title"/>
          </p:nvPr>
        </p:nvSpPr>
        <p:spPr>
          <a:xfrm>
            <a:off x="552089" y="736061"/>
            <a:ext cx="10870721" cy="894332"/>
          </a:xfrm>
          <a:ln>
            <a:solidFill>
              <a:srgbClr val="FF0000"/>
            </a:solidFill>
          </a:ln>
        </p:spPr>
        <p:txBody>
          <a:bodyPr>
            <a:normAutofit/>
          </a:bodyPr>
          <a:lstStyle/>
          <a:p>
            <a:pPr algn="ctr"/>
            <a:r>
              <a:rPr lang="en-US" sz="2800" dirty="0">
                <a:solidFill>
                  <a:srgbClr val="FF0000"/>
                </a:solidFill>
                <a:latin typeface="Calibri" panose="020F0502020204030204" pitchFamily="34" charset="0"/>
              </a:rPr>
              <a:t>performance of rank one update was very close to Best 2009 for 2D, 3D and 5D.</a:t>
            </a:r>
            <a:endParaRPr lang="en-US" sz="2800" dirty="0">
              <a:solidFill>
                <a:srgbClr val="FF0000"/>
              </a:solidFill>
            </a:endParaRPr>
          </a:p>
        </p:txBody>
      </p:sp>
      <p:pic>
        <p:nvPicPr>
          <p:cNvPr id="6" name="Content Placeholder 5">
            <a:extLst>
              <a:ext uri="{FF2B5EF4-FFF2-40B4-BE49-F238E27FC236}">
                <a16:creationId xmlns:a16="http://schemas.microsoft.com/office/drawing/2014/main" id="{AD0F4C19-60AC-DBDF-AAEE-56598F2E0E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563"/>
          <a:stretch/>
        </p:blipFill>
        <p:spPr>
          <a:xfrm>
            <a:off x="233021" y="2409495"/>
            <a:ext cx="11725957" cy="2918904"/>
          </a:xfrm>
          <a:prstGeom prst="rect">
            <a:avLst/>
          </a:prstGeom>
        </p:spPr>
      </p:pic>
    </p:spTree>
    <p:extLst>
      <p:ext uri="{BB962C8B-B14F-4D97-AF65-F5344CB8AC3E}">
        <p14:creationId xmlns:p14="http://schemas.microsoft.com/office/powerpoint/2010/main" val="218508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E8A8-8D78-49E8-05F8-C897A9FD764B}"/>
              </a:ext>
            </a:extLst>
          </p:cNvPr>
          <p:cNvSpPr>
            <a:spLocks noGrp="1"/>
          </p:cNvSpPr>
          <p:nvPr>
            <p:ph type="title"/>
          </p:nvPr>
        </p:nvSpPr>
        <p:spPr>
          <a:xfrm>
            <a:off x="232913" y="259750"/>
            <a:ext cx="11783683" cy="842573"/>
          </a:xfrm>
          <a:ln>
            <a:solidFill>
              <a:schemeClr val="accent1">
                <a:lumMod val="50000"/>
              </a:schemeClr>
            </a:solidFill>
          </a:ln>
        </p:spPr>
        <p:txBody>
          <a:bodyPr>
            <a:noAutofit/>
          </a:bodyPr>
          <a:lstStyle/>
          <a:p>
            <a:pPr algn="ctr"/>
            <a:r>
              <a:rPr lang="en-US" sz="2400" dirty="0">
                <a:solidFill>
                  <a:schemeClr val="accent1">
                    <a:lumMod val="50000"/>
                  </a:schemeClr>
                </a:solidFill>
                <a:latin typeface="Calibri" panose="020F0502020204030204" pitchFamily="34" charset="0"/>
              </a:rPr>
              <a:t>For separable functions default CMA, rank one and BFGS had same performance among all dimensions.</a:t>
            </a:r>
            <a:endParaRPr lang="en-US" sz="2400" dirty="0">
              <a:solidFill>
                <a:schemeClr val="accent1">
                  <a:lumMod val="50000"/>
                </a:schemeClr>
              </a:solidFill>
            </a:endParaRPr>
          </a:p>
        </p:txBody>
      </p:sp>
      <p:pic>
        <p:nvPicPr>
          <p:cNvPr id="9" name="Content Placeholder 8">
            <a:extLst>
              <a:ext uri="{FF2B5EF4-FFF2-40B4-BE49-F238E27FC236}">
                <a16:creationId xmlns:a16="http://schemas.microsoft.com/office/drawing/2014/main" id="{55CB8057-6426-38D8-FE56-DAA75BAC99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0074"/>
          <a:stretch/>
        </p:blipFill>
        <p:spPr>
          <a:xfrm>
            <a:off x="927340" y="1223093"/>
            <a:ext cx="9993702" cy="2636785"/>
          </a:xfrm>
        </p:spPr>
      </p:pic>
      <p:pic>
        <p:nvPicPr>
          <p:cNvPr id="10" name="Content Placeholder 8">
            <a:extLst>
              <a:ext uri="{FF2B5EF4-FFF2-40B4-BE49-F238E27FC236}">
                <a16:creationId xmlns:a16="http://schemas.microsoft.com/office/drawing/2014/main" id="{C26B36E7-6379-66F8-0A2E-B7E9C9E0B4EC}"/>
              </a:ext>
            </a:extLst>
          </p:cNvPr>
          <p:cNvPicPr>
            <a:picLocks noChangeAspect="1"/>
          </p:cNvPicPr>
          <p:nvPr/>
        </p:nvPicPr>
        <p:blipFill rotWithShape="1">
          <a:blip r:embed="rId2">
            <a:extLst>
              <a:ext uri="{28A0092B-C50C-407E-A947-70E740481C1C}">
                <a14:useLocalDpi xmlns:a14="http://schemas.microsoft.com/office/drawing/2010/main" val="0"/>
              </a:ext>
            </a:extLst>
          </a:blip>
          <a:srcRect l="59625"/>
          <a:stretch/>
        </p:blipFill>
        <p:spPr>
          <a:xfrm>
            <a:off x="2415675" y="3980648"/>
            <a:ext cx="7017031" cy="2747957"/>
          </a:xfrm>
          <a:prstGeom prst="rect">
            <a:avLst/>
          </a:prstGeom>
        </p:spPr>
      </p:pic>
    </p:spTree>
    <p:extLst>
      <p:ext uri="{BB962C8B-B14F-4D97-AF65-F5344CB8AC3E}">
        <p14:creationId xmlns:p14="http://schemas.microsoft.com/office/powerpoint/2010/main" val="419768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CMA – ES with Rank One Update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t>Initialize Distribution Parameters </a:t>
                </a:r>
                <a14:m>
                  <m:oMath xmlns:m="http://schemas.openxmlformats.org/officeDocument/2006/math">
                    <m:r>
                      <a:rPr lang="en-GB" i="1" smtClean="0">
                        <a:latin typeface="Cambria Math" panose="02040503050406030204" pitchFamily="18" charset="0"/>
                      </a:rPr>
                      <m:t>𝜃</m:t>
                    </m:r>
                  </m:oMath>
                </a14:m>
                <a:r>
                  <a:rPr lang="en-GB" dirty="0"/>
                  <a:t> &amp; Set Population Size </a:t>
                </a:r>
                <a14:m>
                  <m:oMath xmlns:m="http://schemas.openxmlformats.org/officeDocument/2006/math">
                    <m:r>
                      <a:rPr lang="en-GB" i="1" smtClean="0">
                        <a:latin typeface="Cambria Math" panose="02040503050406030204" pitchFamily="18" charset="0"/>
                      </a:rPr>
                      <m:t>𝜆</m:t>
                    </m:r>
                    <m:r>
                      <a:rPr lang="en-GB" i="1" smtClean="0">
                        <a:latin typeface="Cambria Math" panose="02040503050406030204" pitchFamily="18" charset="0"/>
                      </a:rPr>
                      <m:t>∈</m:t>
                    </m:r>
                    <m:r>
                      <a:rPr lang="en-GB" i="1" smtClean="0">
                        <a:latin typeface="Cambria Math" panose="02040503050406030204" pitchFamily="18" charset="0"/>
                      </a:rPr>
                      <m:t>ℕ</m:t>
                    </m:r>
                  </m:oMath>
                </a14:m>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055428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8C4F-ACB2-D6F5-E10C-2DEF3055D4F6}"/>
              </a:ext>
            </a:extLst>
          </p:cNvPr>
          <p:cNvSpPr>
            <a:spLocks noGrp="1"/>
          </p:cNvSpPr>
          <p:nvPr>
            <p:ph type="title"/>
          </p:nvPr>
        </p:nvSpPr>
        <p:spPr>
          <a:xfrm>
            <a:off x="838200" y="365125"/>
            <a:ext cx="10515600" cy="799441"/>
          </a:xfrm>
          <a:ln>
            <a:solidFill>
              <a:srgbClr val="CC0099"/>
            </a:solidFill>
          </a:ln>
        </p:spPr>
        <p:txBody>
          <a:bodyPr>
            <a:noAutofit/>
          </a:bodyPr>
          <a:lstStyle/>
          <a:p>
            <a:pPr algn="ctr"/>
            <a:r>
              <a:rPr lang="en-US" sz="2400" dirty="0">
                <a:solidFill>
                  <a:srgbClr val="CC0099"/>
                </a:solidFill>
                <a:latin typeface="Calibri" panose="020F0502020204030204" pitchFamily="34" charset="0"/>
              </a:rPr>
              <a:t>Multimodal functions with adequate global structure, rank one did not solve all dimensions unlike default. </a:t>
            </a:r>
            <a:endParaRPr lang="en-US" sz="2400" dirty="0">
              <a:solidFill>
                <a:srgbClr val="CC0099"/>
              </a:solidFill>
            </a:endParaRPr>
          </a:p>
        </p:txBody>
      </p:sp>
      <p:pic>
        <p:nvPicPr>
          <p:cNvPr id="5" name="Content Placeholder 4">
            <a:extLst>
              <a:ext uri="{FF2B5EF4-FFF2-40B4-BE49-F238E27FC236}">
                <a16:creationId xmlns:a16="http://schemas.microsoft.com/office/drawing/2014/main" id="{72F2CCC0-EE82-8ABE-0D6F-8E2AB7FCF5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0092"/>
          <a:stretch/>
        </p:blipFill>
        <p:spPr>
          <a:xfrm>
            <a:off x="1424795" y="1599970"/>
            <a:ext cx="8831065" cy="2228032"/>
          </a:xfrm>
        </p:spPr>
      </p:pic>
      <p:pic>
        <p:nvPicPr>
          <p:cNvPr id="6" name="Content Placeholder 4">
            <a:extLst>
              <a:ext uri="{FF2B5EF4-FFF2-40B4-BE49-F238E27FC236}">
                <a16:creationId xmlns:a16="http://schemas.microsoft.com/office/drawing/2014/main" id="{467553BE-1834-6EA4-8A17-620F72D3892A}"/>
              </a:ext>
            </a:extLst>
          </p:cNvPr>
          <p:cNvPicPr>
            <a:picLocks noChangeAspect="1"/>
          </p:cNvPicPr>
          <p:nvPr/>
        </p:nvPicPr>
        <p:blipFill rotWithShape="1">
          <a:blip r:embed="rId2">
            <a:extLst>
              <a:ext uri="{28A0092B-C50C-407E-A947-70E740481C1C}">
                <a14:useLocalDpi xmlns:a14="http://schemas.microsoft.com/office/drawing/2010/main" val="0"/>
              </a:ext>
            </a:extLst>
          </a:blip>
          <a:srcRect l="59706"/>
          <a:stretch/>
        </p:blipFill>
        <p:spPr>
          <a:xfrm>
            <a:off x="1424796" y="4120641"/>
            <a:ext cx="5939748" cy="2228032"/>
          </a:xfrm>
          <a:prstGeom prst="rect">
            <a:avLst/>
          </a:prstGeom>
        </p:spPr>
      </p:pic>
      <p:pic>
        <p:nvPicPr>
          <p:cNvPr id="7" name="Picture 6">
            <a:extLst>
              <a:ext uri="{FF2B5EF4-FFF2-40B4-BE49-F238E27FC236}">
                <a16:creationId xmlns:a16="http://schemas.microsoft.com/office/drawing/2014/main" id="{DA91CFFC-C206-60BE-0615-3598C9F6F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7675" y="4839483"/>
            <a:ext cx="1879304" cy="837094"/>
          </a:xfrm>
          <a:prstGeom prst="rect">
            <a:avLst/>
          </a:prstGeom>
        </p:spPr>
      </p:pic>
    </p:spTree>
    <p:extLst>
      <p:ext uri="{BB962C8B-B14F-4D97-AF65-F5344CB8AC3E}">
        <p14:creationId xmlns:p14="http://schemas.microsoft.com/office/powerpoint/2010/main" val="3344896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5AD5-5544-9D9C-275D-EE9F67175842}"/>
              </a:ext>
            </a:extLst>
          </p:cNvPr>
          <p:cNvSpPr>
            <a:spLocks noGrp="1"/>
          </p:cNvSpPr>
          <p:nvPr>
            <p:ph type="title"/>
          </p:nvPr>
        </p:nvSpPr>
        <p:spPr>
          <a:xfrm>
            <a:off x="405439" y="382379"/>
            <a:ext cx="5391511" cy="1825983"/>
          </a:xfrm>
          <a:ln>
            <a:solidFill>
              <a:schemeClr val="accent6">
                <a:lumMod val="50000"/>
              </a:schemeClr>
            </a:solidFill>
          </a:ln>
        </p:spPr>
        <p:txBody>
          <a:bodyPr>
            <a:normAutofit/>
          </a:bodyPr>
          <a:lstStyle/>
          <a:p>
            <a:pPr algn="ctr" rtl="0" fontAlgn="base">
              <a:spcBef>
                <a:spcPts val="1000"/>
              </a:spcBef>
              <a:spcAft>
                <a:spcPts val="0"/>
              </a:spcAft>
            </a:pPr>
            <a:r>
              <a:rPr lang="en-US" sz="2400" b="1" i="0" u="none" strike="noStrike" dirty="0">
                <a:solidFill>
                  <a:schemeClr val="accent6">
                    <a:lumMod val="50000"/>
                  </a:schemeClr>
                </a:solidFill>
                <a:latin typeface="Calibri" panose="020F0502020204030204" pitchFamily="34" charset="0"/>
              </a:rPr>
              <a:t>F21 was completely solved with rank one with a performance very close to best 2009 in all dimensions.</a:t>
            </a:r>
            <a:endParaRPr lang="en-US" sz="2400" b="1" i="0" u="none" strike="noStrike" dirty="0">
              <a:solidFill>
                <a:schemeClr val="accent6">
                  <a:lumMod val="50000"/>
                </a:schemeClr>
              </a:solidFill>
              <a:latin typeface="Arial" panose="020B0604020202020204" pitchFamily="34" charset="0"/>
            </a:endParaRPr>
          </a:p>
        </p:txBody>
      </p:sp>
      <p:pic>
        <p:nvPicPr>
          <p:cNvPr id="5" name="Content Placeholder 4">
            <a:extLst>
              <a:ext uri="{FF2B5EF4-FFF2-40B4-BE49-F238E27FC236}">
                <a16:creationId xmlns:a16="http://schemas.microsoft.com/office/drawing/2014/main" id="{F611B3DD-B10D-9E53-F1F8-20F20FAF2F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66"/>
          <a:stretch/>
        </p:blipFill>
        <p:spPr>
          <a:xfrm>
            <a:off x="180455" y="2472515"/>
            <a:ext cx="5740841" cy="4313657"/>
          </a:xfrm>
        </p:spPr>
      </p:pic>
      <p:sp>
        <p:nvSpPr>
          <p:cNvPr id="8" name="Title 1">
            <a:extLst>
              <a:ext uri="{FF2B5EF4-FFF2-40B4-BE49-F238E27FC236}">
                <a16:creationId xmlns:a16="http://schemas.microsoft.com/office/drawing/2014/main" id="{7A3B9263-4345-9E9D-72AE-5D052B6B8686}"/>
              </a:ext>
            </a:extLst>
          </p:cNvPr>
          <p:cNvSpPr txBox="1">
            <a:spLocks/>
          </p:cNvSpPr>
          <p:nvPr/>
        </p:nvSpPr>
        <p:spPr>
          <a:xfrm>
            <a:off x="6395050" y="388130"/>
            <a:ext cx="5391511" cy="1825983"/>
          </a:xfrm>
          <a:prstGeom prst="rect">
            <a:avLst/>
          </a:prstGeom>
          <a:ln>
            <a:solidFill>
              <a:schemeClr val="accent6">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Bef>
                <a:spcPts val="1000"/>
              </a:spcBef>
            </a:pPr>
            <a:r>
              <a:rPr lang="en-US" sz="2400" b="1" dirty="0">
                <a:solidFill>
                  <a:schemeClr val="accent6">
                    <a:lumMod val="50000"/>
                  </a:schemeClr>
                </a:solidFill>
                <a:latin typeface="Calibri" panose="020F0502020204030204" pitchFamily="34" charset="0"/>
              </a:rPr>
              <a:t>Rank-one fails to solve f24 because this function was designed to make evolution strategy fail.</a:t>
            </a:r>
          </a:p>
        </p:txBody>
      </p:sp>
      <p:pic>
        <p:nvPicPr>
          <p:cNvPr id="10" name="Picture 9">
            <a:extLst>
              <a:ext uri="{FF2B5EF4-FFF2-40B4-BE49-F238E27FC236}">
                <a16:creationId xmlns:a16="http://schemas.microsoft.com/office/drawing/2014/main" id="{72E0A9C5-2E35-FD51-D604-585110436062}"/>
              </a:ext>
            </a:extLst>
          </p:cNvPr>
          <p:cNvPicPr>
            <a:picLocks noChangeAspect="1"/>
          </p:cNvPicPr>
          <p:nvPr/>
        </p:nvPicPr>
        <p:blipFill rotWithShape="1">
          <a:blip r:embed="rId3">
            <a:extLst>
              <a:ext uri="{28A0092B-C50C-407E-A947-70E740481C1C}">
                <a14:useLocalDpi xmlns:a14="http://schemas.microsoft.com/office/drawing/2010/main" val="0"/>
              </a:ext>
            </a:extLst>
          </a:blip>
          <a:srcRect t="809"/>
          <a:stretch/>
        </p:blipFill>
        <p:spPr>
          <a:xfrm>
            <a:off x="6160741" y="2507019"/>
            <a:ext cx="5616495" cy="4181814"/>
          </a:xfrm>
          <a:prstGeom prst="rect">
            <a:avLst/>
          </a:prstGeom>
        </p:spPr>
      </p:pic>
    </p:spTree>
    <p:extLst>
      <p:ext uri="{BB962C8B-B14F-4D97-AF65-F5344CB8AC3E}">
        <p14:creationId xmlns:p14="http://schemas.microsoft.com/office/powerpoint/2010/main" val="3140400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B508-EB85-5BA7-AFC1-132ABB7B8188}"/>
              </a:ext>
            </a:extLst>
          </p:cNvPr>
          <p:cNvSpPr>
            <a:spLocks noGrp="1"/>
          </p:cNvSpPr>
          <p:nvPr>
            <p:ph type="title"/>
          </p:nvPr>
        </p:nvSpPr>
        <p:spPr>
          <a:xfrm>
            <a:off x="241540" y="1406107"/>
            <a:ext cx="11645660" cy="3062376"/>
          </a:xfrm>
          <a:ln w="28575">
            <a:solidFill>
              <a:srgbClr val="7030A0"/>
            </a:solidFill>
          </a:ln>
        </p:spPr>
        <p:txBody>
          <a:bodyPr>
            <a:normAutofit/>
          </a:bodyPr>
          <a:lstStyle/>
          <a:p>
            <a:pPr algn="ctr"/>
            <a:r>
              <a:rPr lang="en-US" sz="5400" b="1" dirty="0"/>
              <a:t>Next: Results With High Population Size</a:t>
            </a:r>
          </a:p>
        </p:txBody>
      </p:sp>
    </p:spTree>
    <p:extLst>
      <p:ext uri="{BB962C8B-B14F-4D97-AF65-F5344CB8AC3E}">
        <p14:creationId xmlns:p14="http://schemas.microsoft.com/office/powerpoint/2010/main" val="2645517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2CC2FC-DA46-667A-C630-DF5969FAF860}"/>
              </a:ext>
            </a:extLst>
          </p:cNvPr>
          <p:cNvSpPr>
            <a:spLocks noGrp="1"/>
          </p:cNvSpPr>
          <p:nvPr>
            <p:ph type="title"/>
          </p:nvPr>
        </p:nvSpPr>
        <p:spPr/>
        <p:txBody>
          <a:bodyPr/>
          <a:lstStyle/>
          <a:p>
            <a:r>
              <a:rPr lang="en-US" dirty="0"/>
              <a:t>Results for High Population Trial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651ABB-C048-1F04-B21E-809178C00D0B}"/>
                  </a:ext>
                </a:extLst>
              </p:cNvPr>
              <p:cNvSpPr>
                <a:spLocks noGrp="1"/>
              </p:cNvSpPr>
              <p:nvPr>
                <p:ph idx="1"/>
              </p:nvPr>
            </p:nvSpPr>
            <p:spPr>
              <a:xfrm>
                <a:off x="3954381" y="2580996"/>
                <a:ext cx="3866146" cy="1064573"/>
              </a:xfrm>
            </p:spPr>
            <p:txBody>
              <a:bodyPr>
                <a:normAutofit fontScale="92500"/>
              </a:bodyPr>
              <a:lstStyle/>
              <a:p>
                <a14:m>
                  <m:oMath xmlns:m="http://schemas.openxmlformats.org/officeDocument/2006/math">
                    <m:r>
                      <a:rPr lang="en-US" sz="6000" b="1" i="1" smtClean="0">
                        <a:latin typeface="Cambria Math" panose="02040503050406030204" pitchFamily="18" charset="0"/>
                      </a:rPr>
                      <m:t>𝝀</m:t>
                    </m:r>
                  </m:oMath>
                </a14:m>
                <a:r>
                  <a:rPr lang="en-US" sz="6000" b="1" dirty="0"/>
                  <a:t> very high </a:t>
                </a:r>
              </a:p>
            </p:txBody>
          </p:sp>
        </mc:Choice>
        <mc:Fallback xmlns="">
          <p:sp>
            <p:nvSpPr>
              <p:cNvPr id="3" name="Content Placeholder 2">
                <a:extLst>
                  <a:ext uri="{FF2B5EF4-FFF2-40B4-BE49-F238E27FC236}">
                    <a16:creationId xmlns:a16="http://schemas.microsoft.com/office/drawing/2014/main" id="{77651ABB-C048-1F04-B21E-809178C00D0B}"/>
                  </a:ext>
                </a:extLst>
              </p:cNvPr>
              <p:cNvSpPr>
                <a:spLocks noGrp="1" noRot="1" noChangeAspect="1" noMove="1" noResize="1" noEditPoints="1" noAdjustHandles="1" noChangeArrowheads="1" noChangeShapeType="1" noTextEdit="1"/>
              </p:cNvSpPr>
              <p:nvPr>
                <p:ph idx="1"/>
              </p:nvPr>
            </p:nvSpPr>
            <p:spPr>
              <a:xfrm>
                <a:off x="3954381" y="2580996"/>
                <a:ext cx="3866146" cy="1064573"/>
              </a:xfrm>
              <a:blipFill>
                <a:blip r:embed="rId2"/>
                <a:stretch>
                  <a:fillRect t="-15429" r="-12934" b="-25143"/>
                </a:stretch>
              </a:blipFill>
            </p:spPr>
            <p:txBody>
              <a:bodyPr/>
              <a:lstStyle/>
              <a:p>
                <a:r>
                  <a:rPr lang="en-US">
                    <a:noFill/>
                  </a:rPr>
                  <a:t> </a:t>
                </a:r>
              </a:p>
            </p:txBody>
          </p:sp>
        </mc:Fallback>
      </mc:AlternateContent>
    </p:spTree>
    <p:extLst>
      <p:ext uri="{BB962C8B-B14F-4D97-AF65-F5344CB8AC3E}">
        <p14:creationId xmlns:p14="http://schemas.microsoft.com/office/powerpoint/2010/main" val="3670600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06E4DB-360A-9DCC-50FD-47AA2068522D}"/>
              </a:ext>
            </a:extLst>
          </p:cNvPr>
          <p:cNvSpPr>
            <a:spLocks noGrp="1"/>
          </p:cNvSpPr>
          <p:nvPr>
            <p:ph type="subTitle" idx="1"/>
          </p:nvPr>
        </p:nvSpPr>
        <p:spPr>
          <a:xfrm>
            <a:off x="96253" y="197100"/>
            <a:ext cx="11942067" cy="4543341"/>
          </a:xfrm>
        </p:spPr>
        <p:txBody>
          <a:bodyPr/>
          <a:lstStyle/>
          <a:p>
            <a:r>
              <a:rPr lang="en-US" dirty="0"/>
              <a:t>21 Functions which their (</a:t>
            </a:r>
            <a:r>
              <a:rPr lang="en-US" dirty="0" err="1"/>
              <a:t>instance,target</a:t>
            </a:r>
            <a:r>
              <a:rPr lang="en-US" dirty="0"/>
              <a:t>) pairs were not solved </a:t>
            </a:r>
          </a:p>
          <a:p>
            <a:r>
              <a:rPr lang="en-US" b="1" dirty="0"/>
              <a:t>Except for</a:t>
            </a:r>
            <a:r>
              <a:rPr lang="en-US" b="1" dirty="0">
                <a:solidFill>
                  <a:srgbClr val="FF0000"/>
                </a:solidFill>
              </a:rPr>
              <a:t> f5 </a:t>
            </a:r>
            <a:r>
              <a:rPr lang="en-US" b="1" dirty="0"/>
              <a:t>which is linear slope function.</a:t>
            </a:r>
          </a:p>
          <a:p>
            <a:endParaRPr lang="en-US" b="1" dirty="0"/>
          </a:p>
          <a:p>
            <a:endParaRPr lang="en-US" b="1" dirty="0"/>
          </a:p>
        </p:txBody>
      </p:sp>
      <p:pic>
        <p:nvPicPr>
          <p:cNvPr id="5" name="Picture 4">
            <a:extLst>
              <a:ext uri="{FF2B5EF4-FFF2-40B4-BE49-F238E27FC236}">
                <a16:creationId xmlns:a16="http://schemas.microsoft.com/office/drawing/2014/main" id="{2076DCCB-A654-C22F-B63B-056E1E269ECB}"/>
              </a:ext>
            </a:extLst>
          </p:cNvPr>
          <p:cNvPicPr>
            <a:picLocks noChangeAspect="1"/>
          </p:cNvPicPr>
          <p:nvPr/>
        </p:nvPicPr>
        <p:blipFill>
          <a:blip r:embed="rId2"/>
          <a:stretch>
            <a:fillRect/>
          </a:stretch>
        </p:blipFill>
        <p:spPr>
          <a:xfrm>
            <a:off x="253164" y="1399011"/>
            <a:ext cx="3252295" cy="2354842"/>
          </a:xfrm>
          <a:prstGeom prst="rect">
            <a:avLst/>
          </a:prstGeom>
        </p:spPr>
      </p:pic>
      <p:pic>
        <p:nvPicPr>
          <p:cNvPr id="7" name="Picture 6">
            <a:extLst>
              <a:ext uri="{FF2B5EF4-FFF2-40B4-BE49-F238E27FC236}">
                <a16:creationId xmlns:a16="http://schemas.microsoft.com/office/drawing/2014/main" id="{B3A29C77-1797-0AF5-84B9-B5BD9DDFC892}"/>
              </a:ext>
            </a:extLst>
          </p:cNvPr>
          <p:cNvPicPr>
            <a:picLocks noChangeAspect="1"/>
          </p:cNvPicPr>
          <p:nvPr/>
        </p:nvPicPr>
        <p:blipFill>
          <a:blip r:embed="rId3"/>
          <a:stretch>
            <a:fillRect/>
          </a:stretch>
        </p:blipFill>
        <p:spPr>
          <a:xfrm>
            <a:off x="4033385" y="1399011"/>
            <a:ext cx="3560014" cy="2354842"/>
          </a:xfrm>
          <a:prstGeom prst="rect">
            <a:avLst/>
          </a:prstGeom>
        </p:spPr>
      </p:pic>
      <p:pic>
        <p:nvPicPr>
          <p:cNvPr id="9" name="Picture 8">
            <a:extLst>
              <a:ext uri="{FF2B5EF4-FFF2-40B4-BE49-F238E27FC236}">
                <a16:creationId xmlns:a16="http://schemas.microsoft.com/office/drawing/2014/main" id="{7F4A6548-BA81-946C-7C40-1EDB1B4DB34D}"/>
              </a:ext>
            </a:extLst>
          </p:cNvPr>
          <p:cNvPicPr>
            <a:picLocks noChangeAspect="1"/>
          </p:cNvPicPr>
          <p:nvPr/>
        </p:nvPicPr>
        <p:blipFill>
          <a:blip r:embed="rId4"/>
          <a:stretch>
            <a:fillRect/>
          </a:stretch>
        </p:blipFill>
        <p:spPr>
          <a:xfrm>
            <a:off x="7942647" y="1399011"/>
            <a:ext cx="3352433" cy="2354842"/>
          </a:xfrm>
          <a:prstGeom prst="rect">
            <a:avLst/>
          </a:prstGeom>
        </p:spPr>
      </p:pic>
      <p:pic>
        <p:nvPicPr>
          <p:cNvPr id="11" name="Picture 10">
            <a:extLst>
              <a:ext uri="{FF2B5EF4-FFF2-40B4-BE49-F238E27FC236}">
                <a16:creationId xmlns:a16="http://schemas.microsoft.com/office/drawing/2014/main" id="{CC2083C8-EAD4-C3AD-5DB7-32704855A534}"/>
              </a:ext>
            </a:extLst>
          </p:cNvPr>
          <p:cNvPicPr>
            <a:picLocks noChangeAspect="1"/>
          </p:cNvPicPr>
          <p:nvPr/>
        </p:nvPicPr>
        <p:blipFill>
          <a:blip r:embed="rId5"/>
          <a:stretch>
            <a:fillRect/>
          </a:stretch>
        </p:blipFill>
        <p:spPr>
          <a:xfrm>
            <a:off x="145721" y="4246154"/>
            <a:ext cx="3359738" cy="2286994"/>
          </a:xfrm>
          <a:prstGeom prst="rect">
            <a:avLst/>
          </a:prstGeom>
        </p:spPr>
      </p:pic>
      <p:pic>
        <p:nvPicPr>
          <p:cNvPr id="15" name="Picture 14">
            <a:extLst>
              <a:ext uri="{FF2B5EF4-FFF2-40B4-BE49-F238E27FC236}">
                <a16:creationId xmlns:a16="http://schemas.microsoft.com/office/drawing/2014/main" id="{6B520255-F345-23AD-5A6E-D3B30B54724C}"/>
              </a:ext>
            </a:extLst>
          </p:cNvPr>
          <p:cNvPicPr>
            <a:picLocks noChangeAspect="1"/>
          </p:cNvPicPr>
          <p:nvPr/>
        </p:nvPicPr>
        <p:blipFill>
          <a:blip r:embed="rId6"/>
          <a:stretch>
            <a:fillRect/>
          </a:stretch>
        </p:blipFill>
        <p:spPr>
          <a:xfrm>
            <a:off x="4033385" y="4223973"/>
            <a:ext cx="3352433" cy="2286994"/>
          </a:xfrm>
          <a:prstGeom prst="rect">
            <a:avLst/>
          </a:prstGeom>
        </p:spPr>
      </p:pic>
      <p:pic>
        <p:nvPicPr>
          <p:cNvPr id="17" name="Picture 16">
            <a:extLst>
              <a:ext uri="{FF2B5EF4-FFF2-40B4-BE49-F238E27FC236}">
                <a16:creationId xmlns:a16="http://schemas.microsoft.com/office/drawing/2014/main" id="{A1D9153A-E47F-45B3-3A59-D2A45CAF6542}"/>
              </a:ext>
            </a:extLst>
          </p:cNvPr>
          <p:cNvPicPr>
            <a:picLocks noChangeAspect="1"/>
          </p:cNvPicPr>
          <p:nvPr/>
        </p:nvPicPr>
        <p:blipFill>
          <a:blip r:embed="rId7"/>
          <a:stretch>
            <a:fillRect/>
          </a:stretch>
        </p:blipFill>
        <p:spPr>
          <a:xfrm>
            <a:off x="7942647" y="4246154"/>
            <a:ext cx="3352433" cy="2286994"/>
          </a:xfrm>
          <a:prstGeom prst="rect">
            <a:avLst/>
          </a:prstGeom>
        </p:spPr>
      </p:pic>
      <p:sp>
        <p:nvSpPr>
          <p:cNvPr id="18" name="TextBox 17">
            <a:extLst>
              <a:ext uri="{FF2B5EF4-FFF2-40B4-BE49-F238E27FC236}">
                <a16:creationId xmlns:a16="http://schemas.microsoft.com/office/drawing/2014/main" id="{BCFBAF3D-EBEC-BA67-CD49-F9FAEEDB8E45}"/>
              </a:ext>
            </a:extLst>
          </p:cNvPr>
          <p:cNvSpPr txBox="1"/>
          <p:nvPr/>
        </p:nvSpPr>
        <p:spPr>
          <a:xfrm>
            <a:off x="1266092" y="1055077"/>
            <a:ext cx="576776"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017584CB-7E73-0A25-B370-2414547B7CF6}"/>
              </a:ext>
            </a:extLst>
          </p:cNvPr>
          <p:cNvSpPr txBox="1"/>
          <p:nvPr/>
        </p:nvSpPr>
        <p:spPr>
          <a:xfrm>
            <a:off x="5490510" y="1070372"/>
            <a:ext cx="576776" cy="369332"/>
          </a:xfrm>
          <a:prstGeom prst="rect">
            <a:avLst/>
          </a:prstGeom>
          <a:noFill/>
        </p:spPr>
        <p:txBody>
          <a:bodyPr wrap="square" rtlCol="0">
            <a:spAutoFit/>
          </a:bodyPr>
          <a:lstStyle/>
          <a:p>
            <a:r>
              <a:rPr lang="en-US" b="1" dirty="0"/>
              <a:t>3D</a:t>
            </a:r>
          </a:p>
        </p:txBody>
      </p:sp>
      <p:sp>
        <p:nvSpPr>
          <p:cNvPr id="20" name="TextBox 19">
            <a:extLst>
              <a:ext uri="{FF2B5EF4-FFF2-40B4-BE49-F238E27FC236}">
                <a16:creationId xmlns:a16="http://schemas.microsoft.com/office/drawing/2014/main" id="{399CEF6A-D503-0DA1-DDCD-628B50B07083}"/>
              </a:ext>
            </a:extLst>
          </p:cNvPr>
          <p:cNvSpPr txBox="1"/>
          <p:nvPr/>
        </p:nvSpPr>
        <p:spPr>
          <a:xfrm>
            <a:off x="9426540" y="1029679"/>
            <a:ext cx="576776" cy="369332"/>
          </a:xfrm>
          <a:prstGeom prst="rect">
            <a:avLst/>
          </a:prstGeom>
          <a:noFill/>
        </p:spPr>
        <p:txBody>
          <a:bodyPr wrap="square" rtlCol="0">
            <a:spAutoFit/>
          </a:bodyPr>
          <a:lstStyle/>
          <a:p>
            <a:r>
              <a:rPr lang="en-US" b="1" dirty="0"/>
              <a:t>5D</a:t>
            </a:r>
          </a:p>
        </p:txBody>
      </p:sp>
      <p:sp>
        <p:nvSpPr>
          <p:cNvPr id="21" name="TextBox 20">
            <a:extLst>
              <a:ext uri="{FF2B5EF4-FFF2-40B4-BE49-F238E27FC236}">
                <a16:creationId xmlns:a16="http://schemas.microsoft.com/office/drawing/2014/main" id="{C5AED7B3-B902-F881-35FC-11C54EAB487C}"/>
              </a:ext>
            </a:extLst>
          </p:cNvPr>
          <p:cNvSpPr txBox="1"/>
          <p:nvPr/>
        </p:nvSpPr>
        <p:spPr>
          <a:xfrm>
            <a:off x="9431524" y="3876822"/>
            <a:ext cx="576776" cy="369332"/>
          </a:xfrm>
          <a:prstGeom prst="rect">
            <a:avLst/>
          </a:prstGeom>
          <a:noFill/>
        </p:spPr>
        <p:txBody>
          <a:bodyPr wrap="square" rtlCol="0">
            <a:spAutoFit/>
          </a:bodyPr>
          <a:lstStyle/>
          <a:p>
            <a:r>
              <a:rPr lang="en-US" b="1" dirty="0"/>
              <a:t>40D</a:t>
            </a:r>
          </a:p>
        </p:txBody>
      </p:sp>
      <p:sp>
        <p:nvSpPr>
          <p:cNvPr id="22" name="TextBox 21">
            <a:extLst>
              <a:ext uri="{FF2B5EF4-FFF2-40B4-BE49-F238E27FC236}">
                <a16:creationId xmlns:a16="http://schemas.microsoft.com/office/drawing/2014/main" id="{E8FB1235-8F4C-A8CB-C39E-5EA69CD319AE}"/>
              </a:ext>
            </a:extLst>
          </p:cNvPr>
          <p:cNvSpPr txBox="1"/>
          <p:nvPr/>
        </p:nvSpPr>
        <p:spPr>
          <a:xfrm>
            <a:off x="5274836" y="3876822"/>
            <a:ext cx="576776" cy="369332"/>
          </a:xfrm>
          <a:prstGeom prst="rect">
            <a:avLst/>
          </a:prstGeom>
          <a:noFill/>
        </p:spPr>
        <p:txBody>
          <a:bodyPr wrap="square" rtlCol="0">
            <a:spAutoFit/>
          </a:bodyPr>
          <a:lstStyle/>
          <a:p>
            <a:r>
              <a:rPr lang="en-US" b="1" dirty="0"/>
              <a:t>20D</a:t>
            </a:r>
          </a:p>
        </p:txBody>
      </p:sp>
      <p:sp>
        <p:nvSpPr>
          <p:cNvPr id="23" name="TextBox 22">
            <a:extLst>
              <a:ext uri="{FF2B5EF4-FFF2-40B4-BE49-F238E27FC236}">
                <a16:creationId xmlns:a16="http://schemas.microsoft.com/office/drawing/2014/main" id="{C3C77A98-DF75-DC31-8E7E-AEB4B0613612}"/>
              </a:ext>
            </a:extLst>
          </p:cNvPr>
          <p:cNvSpPr txBox="1"/>
          <p:nvPr/>
        </p:nvSpPr>
        <p:spPr>
          <a:xfrm>
            <a:off x="1424602" y="3913121"/>
            <a:ext cx="576776" cy="369332"/>
          </a:xfrm>
          <a:prstGeom prst="rect">
            <a:avLst/>
          </a:prstGeom>
          <a:noFill/>
        </p:spPr>
        <p:txBody>
          <a:bodyPr wrap="square" rtlCol="0">
            <a:spAutoFit/>
          </a:bodyPr>
          <a:lstStyle/>
          <a:p>
            <a:r>
              <a:rPr lang="en-US" b="1" dirty="0"/>
              <a:t>10D</a:t>
            </a:r>
          </a:p>
        </p:txBody>
      </p:sp>
    </p:spTree>
    <p:extLst>
      <p:ext uri="{BB962C8B-B14F-4D97-AF65-F5344CB8AC3E}">
        <p14:creationId xmlns:p14="http://schemas.microsoft.com/office/powerpoint/2010/main" val="488357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99CF-0887-7520-037A-5DB4223A3DF1}"/>
              </a:ext>
            </a:extLst>
          </p:cNvPr>
          <p:cNvSpPr>
            <a:spLocks noGrp="1"/>
          </p:cNvSpPr>
          <p:nvPr>
            <p:ph type="title"/>
          </p:nvPr>
        </p:nvSpPr>
        <p:spPr>
          <a:xfrm>
            <a:off x="0" y="18255"/>
            <a:ext cx="10515600" cy="662781"/>
          </a:xfrm>
        </p:spPr>
        <p:txBody>
          <a:bodyPr>
            <a:normAutofit fontScale="90000"/>
          </a:bodyPr>
          <a:lstStyle/>
          <a:p>
            <a:r>
              <a:rPr lang="en-US" b="1" dirty="0">
                <a:solidFill>
                  <a:srgbClr val="FF0000"/>
                </a:solidFill>
              </a:rPr>
              <a:t>Unusual Notes !!!!</a:t>
            </a:r>
          </a:p>
        </p:txBody>
      </p:sp>
      <p:sp>
        <p:nvSpPr>
          <p:cNvPr id="3" name="Content Placeholder 2">
            <a:extLst>
              <a:ext uri="{FF2B5EF4-FFF2-40B4-BE49-F238E27FC236}">
                <a16:creationId xmlns:a16="http://schemas.microsoft.com/office/drawing/2014/main" id="{7BCF543C-471D-C782-C585-288E38A074FF}"/>
              </a:ext>
            </a:extLst>
          </p:cNvPr>
          <p:cNvSpPr>
            <a:spLocks noGrp="1"/>
          </p:cNvSpPr>
          <p:nvPr>
            <p:ph idx="1"/>
          </p:nvPr>
        </p:nvSpPr>
        <p:spPr>
          <a:xfrm>
            <a:off x="0" y="559924"/>
            <a:ext cx="11213123" cy="5657995"/>
          </a:xfrm>
        </p:spPr>
        <p:txBody>
          <a:bodyPr/>
          <a:lstStyle/>
          <a:p>
            <a:r>
              <a:rPr lang="en-US" dirty="0"/>
              <a:t>We saw that the (</a:t>
            </a:r>
            <a:r>
              <a:rPr lang="en-US" dirty="0" err="1"/>
              <a:t>instance,target</a:t>
            </a:r>
            <a:r>
              <a:rPr lang="en-US" dirty="0"/>
              <a:t>) pairs of  f1 function (</a:t>
            </a:r>
            <a:r>
              <a:rPr lang="en-US" b="1" dirty="0">
                <a:solidFill>
                  <a:srgbClr val="FF0000"/>
                </a:solidFill>
              </a:rPr>
              <a:t>sphere function</a:t>
            </a:r>
            <a:r>
              <a:rPr lang="en-US" dirty="0"/>
              <a:t>) were not solved in 2D,3D with D*10^4 function evaluations.</a:t>
            </a:r>
          </a:p>
          <a:p>
            <a:endParaRPr lang="en-US" dirty="0"/>
          </a:p>
        </p:txBody>
      </p:sp>
      <p:pic>
        <p:nvPicPr>
          <p:cNvPr id="5" name="Picture 4">
            <a:extLst>
              <a:ext uri="{FF2B5EF4-FFF2-40B4-BE49-F238E27FC236}">
                <a16:creationId xmlns:a16="http://schemas.microsoft.com/office/drawing/2014/main" id="{7EC69544-BA87-90D3-966A-38B164EA6879}"/>
              </a:ext>
            </a:extLst>
          </p:cNvPr>
          <p:cNvPicPr>
            <a:picLocks noChangeAspect="1"/>
          </p:cNvPicPr>
          <p:nvPr/>
        </p:nvPicPr>
        <p:blipFill>
          <a:blip r:embed="rId2"/>
          <a:stretch>
            <a:fillRect/>
          </a:stretch>
        </p:blipFill>
        <p:spPr>
          <a:xfrm>
            <a:off x="422031" y="2321169"/>
            <a:ext cx="4900024" cy="3685735"/>
          </a:xfrm>
          <a:prstGeom prst="rect">
            <a:avLst/>
          </a:prstGeom>
        </p:spPr>
      </p:pic>
      <p:pic>
        <p:nvPicPr>
          <p:cNvPr id="7" name="Picture 6">
            <a:extLst>
              <a:ext uri="{FF2B5EF4-FFF2-40B4-BE49-F238E27FC236}">
                <a16:creationId xmlns:a16="http://schemas.microsoft.com/office/drawing/2014/main" id="{444E2463-4E8C-EAA9-0967-B46DF1F25A1C}"/>
              </a:ext>
            </a:extLst>
          </p:cNvPr>
          <p:cNvPicPr>
            <a:picLocks noChangeAspect="1"/>
          </p:cNvPicPr>
          <p:nvPr/>
        </p:nvPicPr>
        <p:blipFill>
          <a:blip r:embed="rId3"/>
          <a:stretch>
            <a:fillRect/>
          </a:stretch>
        </p:blipFill>
        <p:spPr>
          <a:xfrm>
            <a:off x="6234334" y="2258912"/>
            <a:ext cx="4978789" cy="3685735"/>
          </a:xfrm>
          <a:prstGeom prst="rect">
            <a:avLst/>
          </a:prstGeom>
        </p:spPr>
      </p:pic>
      <p:sp>
        <p:nvSpPr>
          <p:cNvPr id="16" name="TextBox 15">
            <a:extLst>
              <a:ext uri="{FF2B5EF4-FFF2-40B4-BE49-F238E27FC236}">
                <a16:creationId xmlns:a16="http://schemas.microsoft.com/office/drawing/2014/main" id="{DDA8D284-31B2-6AB4-666C-4C782A5A8EC3}"/>
              </a:ext>
            </a:extLst>
          </p:cNvPr>
          <p:cNvSpPr txBox="1"/>
          <p:nvPr/>
        </p:nvSpPr>
        <p:spPr>
          <a:xfrm>
            <a:off x="3573192" y="1981351"/>
            <a:ext cx="576775" cy="369332"/>
          </a:xfrm>
          <a:prstGeom prst="rect">
            <a:avLst/>
          </a:prstGeom>
          <a:noFill/>
        </p:spPr>
        <p:txBody>
          <a:bodyPr wrap="square" rtlCol="0">
            <a:spAutoFit/>
          </a:bodyPr>
          <a:lstStyle/>
          <a:p>
            <a:r>
              <a:rPr lang="en-US" b="1" dirty="0"/>
              <a:t>2D</a:t>
            </a:r>
          </a:p>
        </p:txBody>
      </p:sp>
      <p:sp>
        <p:nvSpPr>
          <p:cNvPr id="17" name="TextBox 16">
            <a:extLst>
              <a:ext uri="{FF2B5EF4-FFF2-40B4-BE49-F238E27FC236}">
                <a16:creationId xmlns:a16="http://schemas.microsoft.com/office/drawing/2014/main" id="{12423B58-5BA0-97AF-EC2E-DED04BFFC4B1}"/>
              </a:ext>
            </a:extLst>
          </p:cNvPr>
          <p:cNvSpPr txBox="1"/>
          <p:nvPr/>
        </p:nvSpPr>
        <p:spPr>
          <a:xfrm>
            <a:off x="9300503" y="1975414"/>
            <a:ext cx="576775" cy="369332"/>
          </a:xfrm>
          <a:prstGeom prst="rect">
            <a:avLst/>
          </a:prstGeom>
          <a:noFill/>
        </p:spPr>
        <p:txBody>
          <a:bodyPr wrap="square" rtlCol="0">
            <a:spAutoFit/>
          </a:bodyPr>
          <a:lstStyle/>
          <a:p>
            <a:r>
              <a:rPr lang="en-US" b="1" dirty="0"/>
              <a:t>3D</a:t>
            </a:r>
          </a:p>
        </p:txBody>
      </p:sp>
    </p:spTree>
    <p:extLst>
      <p:ext uri="{BB962C8B-B14F-4D97-AF65-F5344CB8AC3E}">
        <p14:creationId xmlns:p14="http://schemas.microsoft.com/office/powerpoint/2010/main" val="3471645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03FD96-3FEB-DD2F-2ED0-5B4C782A64C9}"/>
              </a:ext>
            </a:extLst>
          </p:cNvPr>
          <p:cNvSpPr>
            <a:spLocks noGrp="1"/>
          </p:cNvSpPr>
          <p:nvPr>
            <p:ph idx="1"/>
          </p:nvPr>
        </p:nvSpPr>
        <p:spPr>
          <a:xfrm>
            <a:off x="162951" y="133296"/>
            <a:ext cx="10515600" cy="931643"/>
          </a:xfrm>
        </p:spPr>
        <p:txBody>
          <a:bodyPr/>
          <a:lstStyle/>
          <a:p>
            <a:pPr marL="0" indent="0">
              <a:buNone/>
            </a:pPr>
            <a:r>
              <a:rPr lang="en-US" dirty="0"/>
              <a:t>Which for 5D,10D,20D &amp; 40D all the pairs were completely solved with the budget we have 10^4.</a:t>
            </a:r>
          </a:p>
          <a:p>
            <a:endParaRPr lang="en-US" dirty="0"/>
          </a:p>
          <a:p>
            <a:endParaRPr lang="en-US" dirty="0"/>
          </a:p>
        </p:txBody>
      </p:sp>
      <p:pic>
        <p:nvPicPr>
          <p:cNvPr id="4" name="Picture 3">
            <a:extLst>
              <a:ext uri="{FF2B5EF4-FFF2-40B4-BE49-F238E27FC236}">
                <a16:creationId xmlns:a16="http://schemas.microsoft.com/office/drawing/2014/main" id="{83B08110-2D0D-8804-8B8F-537D52F39472}"/>
              </a:ext>
            </a:extLst>
          </p:cNvPr>
          <p:cNvPicPr>
            <a:picLocks noChangeAspect="1"/>
          </p:cNvPicPr>
          <p:nvPr/>
        </p:nvPicPr>
        <p:blipFill>
          <a:blip r:embed="rId2"/>
          <a:stretch>
            <a:fillRect/>
          </a:stretch>
        </p:blipFill>
        <p:spPr>
          <a:xfrm>
            <a:off x="442339" y="1199891"/>
            <a:ext cx="4601308" cy="2399177"/>
          </a:xfrm>
          <a:prstGeom prst="rect">
            <a:avLst/>
          </a:prstGeom>
        </p:spPr>
      </p:pic>
      <p:pic>
        <p:nvPicPr>
          <p:cNvPr id="5" name="Picture 4">
            <a:extLst>
              <a:ext uri="{FF2B5EF4-FFF2-40B4-BE49-F238E27FC236}">
                <a16:creationId xmlns:a16="http://schemas.microsoft.com/office/drawing/2014/main" id="{B1A5A98B-240B-0BAB-5577-C97981939A86}"/>
              </a:ext>
            </a:extLst>
          </p:cNvPr>
          <p:cNvPicPr>
            <a:picLocks noChangeAspect="1"/>
          </p:cNvPicPr>
          <p:nvPr/>
        </p:nvPicPr>
        <p:blipFill>
          <a:blip r:embed="rId3"/>
          <a:stretch>
            <a:fillRect/>
          </a:stretch>
        </p:blipFill>
        <p:spPr>
          <a:xfrm>
            <a:off x="6096000" y="1125797"/>
            <a:ext cx="4601308" cy="2466957"/>
          </a:xfrm>
          <a:prstGeom prst="rect">
            <a:avLst/>
          </a:prstGeom>
        </p:spPr>
      </p:pic>
      <p:pic>
        <p:nvPicPr>
          <p:cNvPr id="6" name="Picture 5">
            <a:extLst>
              <a:ext uri="{FF2B5EF4-FFF2-40B4-BE49-F238E27FC236}">
                <a16:creationId xmlns:a16="http://schemas.microsoft.com/office/drawing/2014/main" id="{3850147A-2419-AADD-FEA9-B1D7A5F452D0}"/>
              </a:ext>
            </a:extLst>
          </p:cNvPr>
          <p:cNvPicPr>
            <a:picLocks noChangeAspect="1"/>
          </p:cNvPicPr>
          <p:nvPr/>
        </p:nvPicPr>
        <p:blipFill>
          <a:blip r:embed="rId4"/>
          <a:stretch>
            <a:fillRect/>
          </a:stretch>
        </p:blipFill>
        <p:spPr>
          <a:xfrm>
            <a:off x="442339" y="4101340"/>
            <a:ext cx="4593895" cy="2549492"/>
          </a:xfrm>
          <a:prstGeom prst="rect">
            <a:avLst/>
          </a:prstGeom>
        </p:spPr>
      </p:pic>
      <p:pic>
        <p:nvPicPr>
          <p:cNvPr id="7" name="Picture 6">
            <a:extLst>
              <a:ext uri="{FF2B5EF4-FFF2-40B4-BE49-F238E27FC236}">
                <a16:creationId xmlns:a16="http://schemas.microsoft.com/office/drawing/2014/main" id="{140E207C-BFF8-CA7D-6C38-E85D27D198B0}"/>
              </a:ext>
            </a:extLst>
          </p:cNvPr>
          <p:cNvPicPr>
            <a:picLocks noChangeAspect="1"/>
          </p:cNvPicPr>
          <p:nvPr/>
        </p:nvPicPr>
        <p:blipFill>
          <a:blip r:embed="rId5"/>
          <a:stretch>
            <a:fillRect/>
          </a:stretch>
        </p:blipFill>
        <p:spPr>
          <a:xfrm>
            <a:off x="6084656" y="4101341"/>
            <a:ext cx="4593895" cy="2549492"/>
          </a:xfrm>
          <a:prstGeom prst="rect">
            <a:avLst/>
          </a:prstGeom>
        </p:spPr>
      </p:pic>
      <p:sp>
        <p:nvSpPr>
          <p:cNvPr id="9" name="TextBox 8">
            <a:extLst>
              <a:ext uri="{FF2B5EF4-FFF2-40B4-BE49-F238E27FC236}">
                <a16:creationId xmlns:a16="http://schemas.microsoft.com/office/drawing/2014/main" id="{10647E8A-955C-3BC8-770F-D8341A2D4249}"/>
              </a:ext>
            </a:extLst>
          </p:cNvPr>
          <p:cNvSpPr txBox="1"/>
          <p:nvPr/>
        </p:nvSpPr>
        <p:spPr>
          <a:xfrm>
            <a:off x="3425481" y="978254"/>
            <a:ext cx="464234" cy="369332"/>
          </a:xfrm>
          <a:prstGeom prst="rect">
            <a:avLst/>
          </a:prstGeom>
          <a:noFill/>
        </p:spPr>
        <p:txBody>
          <a:bodyPr wrap="square" rtlCol="0">
            <a:spAutoFit/>
          </a:bodyPr>
          <a:lstStyle/>
          <a:p>
            <a:r>
              <a:rPr lang="en-US" b="1" dirty="0"/>
              <a:t>5D</a:t>
            </a:r>
          </a:p>
        </p:txBody>
      </p:sp>
      <p:sp>
        <p:nvSpPr>
          <p:cNvPr id="10" name="TextBox 9">
            <a:extLst>
              <a:ext uri="{FF2B5EF4-FFF2-40B4-BE49-F238E27FC236}">
                <a16:creationId xmlns:a16="http://schemas.microsoft.com/office/drawing/2014/main" id="{7F9B7229-C2F5-E6EC-42EC-9A4D099AA1E9}"/>
              </a:ext>
            </a:extLst>
          </p:cNvPr>
          <p:cNvSpPr txBox="1"/>
          <p:nvPr/>
        </p:nvSpPr>
        <p:spPr>
          <a:xfrm>
            <a:off x="8957601" y="830559"/>
            <a:ext cx="663526" cy="369332"/>
          </a:xfrm>
          <a:prstGeom prst="rect">
            <a:avLst/>
          </a:prstGeom>
          <a:noFill/>
        </p:spPr>
        <p:txBody>
          <a:bodyPr wrap="square" rtlCol="0">
            <a:spAutoFit/>
          </a:bodyPr>
          <a:lstStyle/>
          <a:p>
            <a:r>
              <a:rPr lang="en-US" b="1" dirty="0"/>
              <a:t>10D</a:t>
            </a:r>
          </a:p>
        </p:txBody>
      </p:sp>
      <p:sp>
        <p:nvSpPr>
          <p:cNvPr id="11" name="TextBox 10">
            <a:extLst>
              <a:ext uri="{FF2B5EF4-FFF2-40B4-BE49-F238E27FC236}">
                <a16:creationId xmlns:a16="http://schemas.microsoft.com/office/drawing/2014/main" id="{77D8BE81-3403-E6BC-2583-622E9A7F921C}"/>
              </a:ext>
            </a:extLst>
          </p:cNvPr>
          <p:cNvSpPr txBox="1"/>
          <p:nvPr/>
        </p:nvSpPr>
        <p:spPr>
          <a:xfrm>
            <a:off x="3137094" y="3882323"/>
            <a:ext cx="576775" cy="369332"/>
          </a:xfrm>
          <a:prstGeom prst="rect">
            <a:avLst/>
          </a:prstGeom>
          <a:noFill/>
        </p:spPr>
        <p:txBody>
          <a:bodyPr wrap="square" rtlCol="0">
            <a:spAutoFit/>
          </a:bodyPr>
          <a:lstStyle/>
          <a:p>
            <a:r>
              <a:rPr lang="en-US" b="1" dirty="0"/>
              <a:t>20D</a:t>
            </a:r>
          </a:p>
        </p:txBody>
      </p:sp>
      <p:sp>
        <p:nvSpPr>
          <p:cNvPr id="12" name="TextBox 11">
            <a:extLst>
              <a:ext uri="{FF2B5EF4-FFF2-40B4-BE49-F238E27FC236}">
                <a16:creationId xmlns:a16="http://schemas.microsoft.com/office/drawing/2014/main" id="{13AD1918-49DF-9A2E-07B7-F1D3A70080E9}"/>
              </a:ext>
            </a:extLst>
          </p:cNvPr>
          <p:cNvSpPr txBox="1"/>
          <p:nvPr/>
        </p:nvSpPr>
        <p:spPr>
          <a:xfrm>
            <a:off x="9000977" y="3882323"/>
            <a:ext cx="576775" cy="369332"/>
          </a:xfrm>
          <a:prstGeom prst="rect">
            <a:avLst/>
          </a:prstGeom>
          <a:noFill/>
        </p:spPr>
        <p:txBody>
          <a:bodyPr wrap="square" rtlCol="0">
            <a:spAutoFit/>
          </a:bodyPr>
          <a:lstStyle/>
          <a:p>
            <a:r>
              <a:rPr lang="en-US" b="1" dirty="0"/>
              <a:t>40D</a:t>
            </a:r>
          </a:p>
        </p:txBody>
      </p:sp>
    </p:spTree>
    <p:extLst>
      <p:ext uri="{BB962C8B-B14F-4D97-AF65-F5344CB8AC3E}">
        <p14:creationId xmlns:p14="http://schemas.microsoft.com/office/powerpoint/2010/main" val="2666736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74849-48A9-C634-0264-E4EF797E0074}"/>
              </a:ext>
            </a:extLst>
          </p:cNvPr>
          <p:cNvSpPr>
            <a:spLocks noGrp="1"/>
          </p:cNvSpPr>
          <p:nvPr>
            <p:ph idx="1"/>
          </p:nvPr>
        </p:nvSpPr>
        <p:spPr>
          <a:xfrm>
            <a:off x="233289" y="320382"/>
            <a:ext cx="10515600" cy="4351338"/>
          </a:xfrm>
        </p:spPr>
        <p:txBody>
          <a:bodyPr/>
          <a:lstStyle/>
          <a:p>
            <a:r>
              <a:rPr lang="en-US" dirty="0"/>
              <a:t>Also for f17(</a:t>
            </a:r>
            <a:r>
              <a:rPr lang="en-US" b="0" i="0" dirty="0">
                <a:effectLst/>
                <a:latin typeface="Arial" panose="020B0604020202020204" pitchFamily="34" charset="0"/>
              </a:rPr>
              <a:t>Schaffers F7 Function)</a:t>
            </a:r>
          </a:p>
          <a:p>
            <a:pPr marL="0" indent="0">
              <a:buNone/>
            </a:pPr>
            <a:r>
              <a:rPr lang="en-US" dirty="0">
                <a:latin typeface="Arial" panose="020B0604020202020204" pitchFamily="34" charset="0"/>
              </a:rPr>
              <a:t>The pairs were not solved in 2D,3D,5D &amp; 10D</a:t>
            </a:r>
          </a:p>
          <a:p>
            <a:pPr marL="0" indent="0">
              <a:buNone/>
            </a:pPr>
            <a:endParaRPr lang="en-US" dirty="0">
              <a:latin typeface="Arial" panose="020B0604020202020204" pitchFamily="34" charset="0"/>
            </a:endParaRPr>
          </a:p>
        </p:txBody>
      </p:sp>
      <p:pic>
        <p:nvPicPr>
          <p:cNvPr id="5" name="Picture 4">
            <a:extLst>
              <a:ext uri="{FF2B5EF4-FFF2-40B4-BE49-F238E27FC236}">
                <a16:creationId xmlns:a16="http://schemas.microsoft.com/office/drawing/2014/main" id="{9806B766-C08A-6D56-9B92-71E7C063867F}"/>
              </a:ext>
            </a:extLst>
          </p:cNvPr>
          <p:cNvPicPr>
            <a:picLocks noChangeAspect="1"/>
          </p:cNvPicPr>
          <p:nvPr/>
        </p:nvPicPr>
        <p:blipFill>
          <a:blip r:embed="rId2"/>
          <a:stretch>
            <a:fillRect/>
          </a:stretch>
        </p:blipFill>
        <p:spPr>
          <a:xfrm>
            <a:off x="731519" y="1401470"/>
            <a:ext cx="4693921" cy="2267227"/>
          </a:xfrm>
          <a:prstGeom prst="rect">
            <a:avLst/>
          </a:prstGeom>
        </p:spPr>
      </p:pic>
      <p:pic>
        <p:nvPicPr>
          <p:cNvPr id="7" name="Picture 6">
            <a:extLst>
              <a:ext uri="{FF2B5EF4-FFF2-40B4-BE49-F238E27FC236}">
                <a16:creationId xmlns:a16="http://schemas.microsoft.com/office/drawing/2014/main" id="{170EC08F-9923-9C7A-A9B6-383B7292F827}"/>
              </a:ext>
            </a:extLst>
          </p:cNvPr>
          <p:cNvPicPr>
            <a:picLocks noChangeAspect="1"/>
          </p:cNvPicPr>
          <p:nvPr/>
        </p:nvPicPr>
        <p:blipFill>
          <a:blip r:embed="rId3"/>
          <a:stretch>
            <a:fillRect/>
          </a:stretch>
        </p:blipFill>
        <p:spPr>
          <a:xfrm>
            <a:off x="6766560" y="1401470"/>
            <a:ext cx="4923692" cy="2267228"/>
          </a:xfrm>
          <a:prstGeom prst="rect">
            <a:avLst/>
          </a:prstGeom>
        </p:spPr>
      </p:pic>
      <p:pic>
        <p:nvPicPr>
          <p:cNvPr id="9" name="Picture 8">
            <a:extLst>
              <a:ext uri="{FF2B5EF4-FFF2-40B4-BE49-F238E27FC236}">
                <a16:creationId xmlns:a16="http://schemas.microsoft.com/office/drawing/2014/main" id="{7F98F0F2-72C3-E114-453E-5FD3A348B736}"/>
              </a:ext>
            </a:extLst>
          </p:cNvPr>
          <p:cNvPicPr>
            <a:picLocks noChangeAspect="1"/>
          </p:cNvPicPr>
          <p:nvPr/>
        </p:nvPicPr>
        <p:blipFill>
          <a:blip r:embed="rId4"/>
          <a:stretch>
            <a:fillRect/>
          </a:stretch>
        </p:blipFill>
        <p:spPr>
          <a:xfrm>
            <a:off x="731520" y="4035360"/>
            <a:ext cx="4693921" cy="2502257"/>
          </a:xfrm>
          <a:prstGeom prst="rect">
            <a:avLst/>
          </a:prstGeom>
        </p:spPr>
      </p:pic>
      <p:pic>
        <p:nvPicPr>
          <p:cNvPr id="11" name="Picture 10">
            <a:extLst>
              <a:ext uri="{FF2B5EF4-FFF2-40B4-BE49-F238E27FC236}">
                <a16:creationId xmlns:a16="http://schemas.microsoft.com/office/drawing/2014/main" id="{8046CFB8-F621-F24A-F98A-5E611BD50FAE}"/>
              </a:ext>
            </a:extLst>
          </p:cNvPr>
          <p:cNvPicPr>
            <a:picLocks noChangeAspect="1"/>
          </p:cNvPicPr>
          <p:nvPr/>
        </p:nvPicPr>
        <p:blipFill>
          <a:blip r:embed="rId5"/>
          <a:stretch>
            <a:fillRect/>
          </a:stretch>
        </p:blipFill>
        <p:spPr>
          <a:xfrm>
            <a:off x="6766560" y="4035360"/>
            <a:ext cx="4923692" cy="2502258"/>
          </a:xfrm>
          <a:prstGeom prst="rect">
            <a:avLst/>
          </a:prstGeom>
        </p:spPr>
      </p:pic>
    </p:spTree>
    <p:extLst>
      <p:ext uri="{BB962C8B-B14F-4D97-AF65-F5344CB8AC3E}">
        <p14:creationId xmlns:p14="http://schemas.microsoft.com/office/powerpoint/2010/main" val="475968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5E798-FBE2-F1C1-1C25-F39C1D67EE79}"/>
              </a:ext>
            </a:extLst>
          </p:cNvPr>
          <p:cNvSpPr>
            <a:spLocks noGrp="1"/>
          </p:cNvSpPr>
          <p:nvPr>
            <p:ph idx="1"/>
          </p:nvPr>
        </p:nvSpPr>
        <p:spPr>
          <a:xfrm>
            <a:off x="219221" y="348517"/>
            <a:ext cx="10515600" cy="5813132"/>
          </a:xfrm>
        </p:spPr>
        <p:txBody>
          <a:bodyPr/>
          <a:lstStyle/>
          <a:p>
            <a:pPr marL="0" indent="0">
              <a:buNone/>
            </a:pPr>
            <a:r>
              <a:rPr lang="en-US" dirty="0">
                <a:latin typeface="Arial" panose="020B0604020202020204" pitchFamily="34" charset="0"/>
              </a:rPr>
              <a:t>While it got completely solved in 20D &amp; 40D</a:t>
            </a:r>
          </a:p>
          <a:p>
            <a:pPr marL="0" indent="0">
              <a:buNone/>
            </a:pPr>
            <a:br>
              <a:rPr lang="en-US" dirty="0"/>
            </a:br>
            <a:endParaRPr lang="en-US" dirty="0"/>
          </a:p>
          <a:p>
            <a:endParaRPr lang="en-US" dirty="0"/>
          </a:p>
        </p:txBody>
      </p:sp>
      <p:pic>
        <p:nvPicPr>
          <p:cNvPr id="5" name="Picture 4">
            <a:extLst>
              <a:ext uri="{FF2B5EF4-FFF2-40B4-BE49-F238E27FC236}">
                <a16:creationId xmlns:a16="http://schemas.microsoft.com/office/drawing/2014/main" id="{1CE8C0D5-A0C5-C9EC-8976-6A92414BCB63}"/>
              </a:ext>
            </a:extLst>
          </p:cNvPr>
          <p:cNvPicPr>
            <a:picLocks noChangeAspect="1"/>
          </p:cNvPicPr>
          <p:nvPr/>
        </p:nvPicPr>
        <p:blipFill>
          <a:blip r:embed="rId2"/>
          <a:stretch>
            <a:fillRect/>
          </a:stretch>
        </p:blipFill>
        <p:spPr>
          <a:xfrm>
            <a:off x="219221" y="1393216"/>
            <a:ext cx="5466352" cy="5116268"/>
          </a:xfrm>
          <a:prstGeom prst="rect">
            <a:avLst/>
          </a:prstGeom>
        </p:spPr>
      </p:pic>
      <p:pic>
        <p:nvPicPr>
          <p:cNvPr id="7" name="Picture 6">
            <a:extLst>
              <a:ext uri="{FF2B5EF4-FFF2-40B4-BE49-F238E27FC236}">
                <a16:creationId xmlns:a16="http://schemas.microsoft.com/office/drawing/2014/main" id="{0430C36C-E07D-2CFB-40E9-5B7D7C064D49}"/>
              </a:ext>
            </a:extLst>
          </p:cNvPr>
          <p:cNvPicPr>
            <a:picLocks noChangeAspect="1"/>
          </p:cNvPicPr>
          <p:nvPr/>
        </p:nvPicPr>
        <p:blipFill>
          <a:blip r:embed="rId3"/>
          <a:stretch>
            <a:fillRect/>
          </a:stretch>
        </p:blipFill>
        <p:spPr>
          <a:xfrm>
            <a:off x="6386732" y="1393215"/>
            <a:ext cx="5466352" cy="5116268"/>
          </a:xfrm>
          <a:prstGeom prst="rect">
            <a:avLst/>
          </a:prstGeom>
        </p:spPr>
      </p:pic>
    </p:spTree>
    <p:extLst>
      <p:ext uri="{BB962C8B-B14F-4D97-AF65-F5344CB8AC3E}">
        <p14:creationId xmlns:p14="http://schemas.microsoft.com/office/powerpoint/2010/main" val="1494054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FB87C6-DB29-F28F-9051-1E8EB7F875C1}"/>
              </a:ext>
            </a:extLst>
          </p:cNvPr>
          <p:cNvSpPr>
            <a:spLocks noGrp="1"/>
          </p:cNvSpPr>
          <p:nvPr>
            <p:ph idx="1"/>
          </p:nvPr>
        </p:nvSpPr>
        <p:spPr>
          <a:xfrm>
            <a:off x="0" y="0"/>
            <a:ext cx="10515600" cy="4351338"/>
          </a:xfrm>
        </p:spPr>
        <p:txBody>
          <a:bodyPr/>
          <a:lstStyle/>
          <a:p>
            <a:r>
              <a:rPr lang="en-US" dirty="0"/>
              <a:t>For the 3</a:t>
            </a:r>
            <a:r>
              <a:rPr lang="en-US" baseline="30000" dirty="0"/>
              <a:t>rd</a:t>
            </a:r>
            <a:r>
              <a:rPr lang="en-US" dirty="0"/>
              <a:t> class (High conditioning and unimodal functions) less than 40% of (instance,target) pairs were solved even with being unimodal , the performance was very low!!</a:t>
            </a:r>
          </a:p>
          <a:p>
            <a:endParaRPr lang="en-US" dirty="0"/>
          </a:p>
        </p:txBody>
      </p:sp>
      <p:pic>
        <p:nvPicPr>
          <p:cNvPr id="5" name="Picture 4">
            <a:extLst>
              <a:ext uri="{FF2B5EF4-FFF2-40B4-BE49-F238E27FC236}">
                <a16:creationId xmlns:a16="http://schemas.microsoft.com/office/drawing/2014/main" id="{74C727D5-29F1-B6CF-4F08-66EEAA4A9C6A}"/>
              </a:ext>
            </a:extLst>
          </p:cNvPr>
          <p:cNvPicPr>
            <a:picLocks noChangeAspect="1"/>
          </p:cNvPicPr>
          <p:nvPr/>
        </p:nvPicPr>
        <p:blipFill>
          <a:blip r:embed="rId2"/>
          <a:stretch>
            <a:fillRect/>
          </a:stretch>
        </p:blipFill>
        <p:spPr>
          <a:xfrm>
            <a:off x="212627" y="1542623"/>
            <a:ext cx="3664433" cy="2808715"/>
          </a:xfrm>
          <a:prstGeom prst="rect">
            <a:avLst/>
          </a:prstGeom>
        </p:spPr>
      </p:pic>
      <p:pic>
        <p:nvPicPr>
          <p:cNvPr id="7" name="Picture 6">
            <a:extLst>
              <a:ext uri="{FF2B5EF4-FFF2-40B4-BE49-F238E27FC236}">
                <a16:creationId xmlns:a16="http://schemas.microsoft.com/office/drawing/2014/main" id="{617FB638-7A74-9A6B-A230-E845055C2887}"/>
              </a:ext>
            </a:extLst>
          </p:cNvPr>
          <p:cNvPicPr>
            <a:picLocks noChangeAspect="1"/>
          </p:cNvPicPr>
          <p:nvPr/>
        </p:nvPicPr>
        <p:blipFill>
          <a:blip r:embed="rId3"/>
          <a:stretch>
            <a:fillRect/>
          </a:stretch>
        </p:blipFill>
        <p:spPr>
          <a:xfrm>
            <a:off x="4410423" y="1542622"/>
            <a:ext cx="3664433" cy="2808715"/>
          </a:xfrm>
          <a:prstGeom prst="rect">
            <a:avLst/>
          </a:prstGeom>
        </p:spPr>
      </p:pic>
      <p:pic>
        <p:nvPicPr>
          <p:cNvPr id="9" name="Picture 8">
            <a:extLst>
              <a:ext uri="{FF2B5EF4-FFF2-40B4-BE49-F238E27FC236}">
                <a16:creationId xmlns:a16="http://schemas.microsoft.com/office/drawing/2014/main" id="{A2BDFD5A-90AA-3F12-5D13-58FAD4DE2D94}"/>
              </a:ext>
            </a:extLst>
          </p:cNvPr>
          <p:cNvPicPr>
            <a:picLocks noChangeAspect="1"/>
          </p:cNvPicPr>
          <p:nvPr/>
        </p:nvPicPr>
        <p:blipFill>
          <a:blip r:embed="rId4"/>
          <a:stretch>
            <a:fillRect/>
          </a:stretch>
        </p:blipFill>
        <p:spPr>
          <a:xfrm>
            <a:off x="8608219" y="1542622"/>
            <a:ext cx="3371153" cy="2808714"/>
          </a:xfrm>
          <a:prstGeom prst="rect">
            <a:avLst/>
          </a:prstGeom>
        </p:spPr>
      </p:pic>
      <p:pic>
        <p:nvPicPr>
          <p:cNvPr id="11" name="Picture 10">
            <a:extLst>
              <a:ext uri="{FF2B5EF4-FFF2-40B4-BE49-F238E27FC236}">
                <a16:creationId xmlns:a16="http://schemas.microsoft.com/office/drawing/2014/main" id="{8868BD1D-BB15-A460-0287-0B19F58B2542}"/>
              </a:ext>
            </a:extLst>
          </p:cNvPr>
          <p:cNvPicPr>
            <a:picLocks noChangeAspect="1"/>
          </p:cNvPicPr>
          <p:nvPr/>
        </p:nvPicPr>
        <p:blipFill>
          <a:blip r:embed="rId5"/>
          <a:stretch>
            <a:fillRect/>
          </a:stretch>
        </p:blipFill>
        <p:spPr>
          <a:xfrm>
            <a:off x="212627" y="4440163"/>
            <a:ext cx="3664433" cy="2329374"/>
          </a:xfrm>
          <a:prstGeom prst="rect">
            <a:avLst/>
          </a:prstGeom>
        </p:spPr>
      </p:pic>
      <p:pic>
        <p:nvPicPr>
          <p:cNvPr id="13" name="Picture 12">
            <a:extLst>
              <a:ext uri="{FF2B5EF4-FFF2-40B4-BE49-F238E27FC236}">
                <a16:creationId xmlns:a16="http://schemas.microsoft.com/office/drawing/2014/main" id="{B9879DEF-7BCD-14AB-49BE-4DD86C604B86}"/>
              </a:ext>
            </a:extLst>
          </p:cNvPr>
          <p:cNvPicPr>
            <a:picLocks noChangeAspect="1"/>
          </p:cNvPicPr>
          <p:nvPr/>
        </p:nvPicPr>
        <p:blipFill>
          <a:blip r:embed="rId6"/>
          <a:stretch>
            <a:fillRect/>
          </a:stretch>
        </p:blipFill>
        <p:spPr>
          <a:xfrm>
            <a:off x="4410422" y="4440163"/>
            <a:ext cx="3664433" cy="2329375"/>
          </a:xfrm>
          <a:prstGeom prst="rect">
            <a:avLst/>
          </a:prstGeom>
        </p:spPr>
      </p:pic>
      <p:pic>
        <p:nvPicPr>
          <p:cNvPr id="15" name="Picture 14">
            <a:extLst>
              <a:ext uri="{FF2B5EF4-FFF2-40B4-BE49-F238E27FC236}">
                <a16:creationId xmlns:a16="http://schemas.microsoft.com/office/drawing/2014/main" id="{39637B60-8B23-151C-9C26-F5375A0647A4}"/>
              </a:ext>
            </a:extLst>
          </p:cNvPr>
          <p:cNvPicPr>
            <a:picLocks noChangeAspect="1"/>
          </p:cNvPicPr>
          <p:nvPr/>
        </p:nvPicPr>
        <p:blipFill>
          <a:blip r:embed="rId7"/>
          <a:stretch>
            <a:fillRect/>
          </a:stretch>
        </p:blipFill>
        <p:spPr>
          <a:xfrm>
            <a:off x="8608217" y="4402380"/>
            <a:ext cx="3371153" cy="2367158"/>
          </a:xfrm>
          <a:prstGeom prst="rect">
            <a:avLst/>
          </a:prstGeom>
        </p:spPr>
      </p:pic>
    </p:spTree>
    <p:extLst>
      <p:ext uri="{BB962C8B-B14F-4D97-AF65-F5344CB8AC3E}">
        <p14:creationId xmlns:p14="http://schemas.microsoft.com/office/powerpoint/2010/main" val="7975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3214-8F9C-437A-D00F-6403C9C7A8B7}"/>
              </a:ext>
            </a:extLst>
          </p:cNvPr>
          <p:cNvSpPr>
            <a:spLocks noGrp="1"/>
          </p:cNvSpPr>
          <p:nvPr>
            <p:ph type="title"/>
          </p:nvPr>
        </p:nvSpPr>
        <p:spPr/>
        <p:txBody>
          <a:bodyPr/>
          <a:lstStyle/>
          <a:p>
            <a:r>
              <a:rPr lang="en-GB" dirty="0"/>
              <a:t>CMA – ES with Rank One Update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8A2BFF-6C60-C30E-C759-364656872229}"/>
                  </a:ext>
                </a:extLst>
              </p:cNvPr>
              <p:cNvSpPr>
                <a:spLocks noGrp="1"/>
              </p:cNvSpPr>
              <p:nvPr>
                <p:ph idx="1"/>
              </p:nvPr>
            </p:nvSpPr>
            <p:spPr>
              <a:xfrm>
                <a:off x="838200" y="1825624"/>
                <a:ext cx="10515600" cy="5032375"/>
              </a:xfrm>
            </p:spPr>
            <p:txBody>
              <a:bodyPr/>
              <a:lstStyle/>
              <a:p>
                <a:pPr marL="0" indent="0">
                  <a:buNone/>
                </a:pPr>
                <a:r>
                  <a:rPr lang="en-GB" dirty="0"/>
                  <a:t>Initialize Distribution Parameters </a:t>
                </a:r>
                <a14:m>
                  <m:oMath xmlns:m="http://schemas.openxmlformats.org/officeDocument/2006/math">
                    <m:r>
                      <a:rPr lang="en-GB" i="1" smtClean="0">
                        <a:latin typeface="Cambria Math" panose="02040503050406030204" pitchFamily="18" charset="0"/>
                      </a:rPr>
                      <m:t>𝜃</m:t>
                    </m:r>
                  </m:oMath>
                </a14:m>
                <a:r>
                  <a:rPr lang="en-GB" dirty="0"/>
                  <a:t> &amp; Set Population Size </a:t>
                </a:r>
                <a14:m>
                  <m:oMath xmlns:m="http://schemas.openxmlformats.org/officeDocument/2006/math">
                    <m:r>
                      <a:rPr lang="en-GB" i="1" smtClean="0">
                        <a:latin typeface="Cambria Math" panose="02040503050406030204" pitchFamily="18" charset="0"/>
                      </a:rPr>
                      <m:t>𝜆</m:t>
                    </m:r>
                    <m:r>
                      <a:rPr lang="en-GB" i="1" smtClean="0">
                        <a:latin typeface="Cambria Math" panose="02040503050406030204" pitchFamily="18" charset="0"/>
                      </a:rPr>
                      <m:t>∈</m:t>
                    </m:r>
                    <m:r>
                      <a:rPr lang="en-GB" i="1" smtClean="0">
                        <a:latin typeface="Cambria Math" panose="02040503050406030204" pitchFamily="18" charset="0"/>
                      </a:rPr>
                      <m:t>ℕ</m:t>
                    </m:r>
                  </m:oMath>
                </a14:m>
                <a:endParaRPr lang="ar-JO" dirty="0"/>
              </a:p>
              <a:p>
                <a14:m>
                  <m:oMath xmlns:m="http://schemas.openxmlformats.org/officeDocument/2006/math">
                    <m:r>
                      <a:rPr lang="en-GB" i="1" smtClean="0">
                        <a:latin typeface="Cambria Math" panose="02040503050406030204" pitchFamily="18" charset="0"/>
                      </a:rPr>
                      <m:t>𝜆</m:t>
                    </m:r>
                  </m:oMath>
                </a14:m>
                <a:r>
                  <a:rPr lang="en-GB" dirty="0"/>
                  <a:t> Population Size (offspring) how many sample you will draw.</a:t>
                </a:r>
              </a:p>
              <a:p>
                <a14:m>
                  <m:oMath xmlns:m="http://schemas.openxmlformats.org/officeDocument/2006/math">
                    <m:r>
                      <a:rPr lang="en-GB" i="1" smtClean="0">
                        <a:latin typeface="Cambria Math" panose="02040503050406030204" pitchFamily="18" charset="0"/>
                      </a:rPr>
                      <m:t>𝜇</m:t>
                    </m:r>
                  </m:oMath>
                </a14:m>
                <a:r>
                  <a:rPr lang="en-GB" dirty="0"/>
                  <a:t> Candidate Solution (Parents) the best </a:t>
                </a:r>
                <a14:m>
                  <m:oMath xmlns:m="http://schemas.openxmlformats.org/officeDocument/2006/math">
                    <m:r>
                      <a:rPr lang="en-GB" i="1" smtClean="0">
                        <a:latin typeface="Cambria Math" panose="02040503050406030204" pitchFamily="18" charset="0"/>
                      </a:rPr>
                      <m:t>𝜇</m:t>
                    </m:r>
                  </m:oMath>
                </a14:m>
                <a:r>
                  <a:rPr lang="en-GB" dirty="0"/>
                  <a:t> points out of </a:t>
                </a:r>
                <a14:m>
                  <m:oMath xmlns:m="http://schemas.openxmlformats.org/officeDocument/2006/math">
                    <m:r>
                      <a:rPr lang="en-GB" i="1" smtClean="0">
                        <a:latin typeface="Cambria Math" panose="02040503050406030204" pitchFamily="18" charset="0"/>
                      </a:rPr>
                      <m:t>𝜆</m:t>
                    </m:r>
                  </m:oMath>
                </a14:m>
                <a:r>
                  <a:rPr lang="en-GB" dirty="0"/>
                  <a:t>.</a:t>
                </a:r>
              </a:p>
              <a:p>
                <a:pPr marL="0" indent="0">
                  <a:buNone/>
                </a:pPr>
                <a:r>
                  <a:rPr lang="en-GB" dirty="0"/>
                  <a:t>				The Parameters:</a:t>
                </a:r>
              </a:p>
              <a:p>
                <a14:m>
                  <m:oMath xmlns:m="http://schemas.openxmlformats.org/officeDocument/2006/math">
                    <m:r>
                      <a:rPr lang="en-GB" i="1" smtClean="0">
                        <a:latin typeface="Cambria Math" panose="02040503050406030204" pitchFamily="18" charset="0"/>
                      </a:rPr>
                      <m:t>𝑚</m:t>
                    </m:r>
                  </m:oMath>
                </a14:m>
                <a:r>
                  <a:rPr lang="en-GB" dirty="0"/>
                  <a:t> The initial mean vector</a:t>
                </a:r>
                <a14:m>
                  <m:oMath xmlns:m="http://schemas.openxmlformats.org/officeDocument/2006/math">
                    <m:r>
                      <a:rPr lang="en-GB" b="0" i="0" smtClean="0">
                        <a:latin typeface="Cambria Math" panose="02040503050406030204" pitchFamily="18" charset="0"/>
                      </a:rPr>
                      <m:t> </m:t>
                    </m:r>
                    <m:r>
                      <a:rPr lang="en-GB" i="1" smtClean="0">
                        <a:latin typeface="Cambria Math" panose="02040503050406030204" pitchFamily="18" charset="0"/>
                      </a:rPr>
                      <m:t>∈</m:t>
                    </m:r>
                    <m:r>
                      <a:rPr lang="en-GB" b="0" i="1" smtClean="0">
                        <a:latin typeface="Cambria Math" panose="02040503050406030204" pitchFamily="18" charset="0"/>
                      </a:rPr>
                      <m:t> </m:t>
                    </m:r>
                    <m:sSup>
                      <m:sSupPr>
                        <m:ctrlPr>
                          <a:rPr lang="en-GB" i="1" smtClean="0">
                            <a:solidFill>
                              <a:srgbClr val="836967"/>
                            </a:solidFill>
                            <a:latin typeface="Cambria Math" panose="02040503050406030204" pitchFamily="18" charset="0"/>
                          </a:rPr>
                        </m:ctrlPr>
                      </m:sSupPr>
                      <m:e>
                        <m:r>
                          <a:rPr lang="en-GB" i="1" smtClean="0">
                            <a:latin typeface="Cambria Math" panose="02040503050406030204" pitchFamily="18" charset="0"/>
                          </a:rPr>
                          <m:t>ℝ</m:t>
                        </m:r>
                      </m:e>
                      <m:sup>
                        <m:r>
                          <a:rPr lang="en-GB" b="0" i="1" smtClean="0">
                            <a:latin typeface="Cambria Math" panose="02040503050406030204" pitchFamily="18" charset="0"/>
                          </a:rPr>
                          <m:t>𝑛</m:t>
                        </m:r>
                      </m:sup>
                    </m:sSup>
                    <m:r>
                      <a:rPr lang="en-GB" b="0" i="1" smtClean="0">
                        <a:latin typeface="Cambria Math" panose="02040503050406030204" pitchFamily="18" charset="0"/>
                      </a:rPr>
                      <m:t> </m:t>
                    </m:r>
                  </m:oMath>
                </a14:m>
                <a:r>
                  <a:rPr lang="en-GB" dirty="0"/>
                  <a:t>represent favourite solution (Where to sample?)</a:t>
                </a:r>
              </a:p>
              <a:p>
                <a14:m>
                  <m:oMath xmlns:m="http://schemas.openxmlformats.org/officeDocument/2006/math">
                    <m:r>
                      <a:rPr lang="en-GB" i="1" smtClean="0">
                        <a:latin typeface="Cambria Math" panose="02040503050406030204" pitchFamily="18" charset="0"/>
                      </a:rPr>
                      <m:t>𝜎</m:t>
                    </m:r>
                  </m:oMath>
                </a14:m>
                <a:r>
                  <a:rPr lang="en-GB" dirty="0"/>
                  <a:t> Step size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sSub>
                      <m:sSubPr>
                        <m:ctrlPr>
                          <a:rPr lang="en-GB" i="1" dirty="0" smtClean="0">
                            <a:solidFill>
                              <a:srgbClr val="836967"/>
                            </a:solidFill>
                            <a:latin typeface="Cambria Math" panose="02040503050406030204" pitchFamily="18" charset="0"/>
                          </a:rPr>
                        </m:ctrlPr>
                      </m:sSubPr>
                      <m:e>
                        <m:r>
                          <a:rPr lang="en-GB" i="1" smtClean="0">
                            <a:latin typeface="Cambria Math" panose="02040503050406030204" pitchFamily="18" charset="0"/>
                          </a:rPr>
                          <m:t>ℝ</m:t>
                        </m:r>
                      </m:e>
                      <m:sub>
                        <m:r>
                          <a:rPr lang="en-GB" i="0" dirty="0" smtClean="0">
                            <a:latin typeface="Cambria Math" panose="02040503050406030204" pitchFamily="18" charset="0"/>
                          </a:rPr>
                          <m:t>+</m:t>
                        </m:r>
                      </m:sub>
                    </m:sSub>
                  </m:oMath>
                </a14:m>
                <a:r>
                  <a:rPr lang="en-GB" dirty="0"/>
                  <a:t> Control the Step Length (How far you will go?)</a:t>
                </a:r>
              </a:p>
              <a:p>
                <a14:m>
                  <m:oMath xmlns:m="http://schemas.openxmlformats.org/officeDocument/2006/math">
                    <m:r>
                      <a:rPr lang="en-GB" i="1">
                        <a:latin typeface="Cambria Math" panose="02040503050406030204" pitchFamily="18" charset="0"/>
                      </a:rPr>
                      <m:t>ℂ</m:t>
                    </m:r>
                  </m:oMath>
                </a14:m>
                <a:r>
                  <a:rPr lang="en-GB" dirty="0"/>
                  <a:t> Covariance Matrix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ℝ</m:t>
                        </m:r>
                      </m:e>
                      <m:sup>
                        <m:r>
                          <a:rPr lang="en-GB" i="1">
                            <a:latin typeface="Cambria Math" panose="02040503050406030204" pitchFamily="18" charset="0"/>
                          </a:rPr>
                          <m:t>𝑛</m:t>
                        </m:r>
                        <m:r>
                          <a:rPr lang="en-GB" i="1">
                            <a:latin typeface="Cambria Math" panose="02040503050406030204" pitchFamily="18" charset="0"/>
                          </a:rPr>
                          <m:t>×</m:t>
                        </m:r>
                        <m:r>
                          <a:rPr lang="en-GB" i="1">
                            <a:latin typeface="Cambria Math" panose="02040503050406030204" pitchFamily="18" charset="0"/>
                          </a:rPr>
                          <m:t>𝑛</m:t>
                        </m:r>
                      </m:sup>
                    </m:sSup>
                  </m:oMath>
                </a14:m>
                <a:r>
                  <a:rPr lang="en-GB" dirty="0"/>
                  <a:t> the shape of the distribution ellipsoid (which region will you sample in?)</a:t>
                </a:r>
              </a:p>
              <a:p>
                <a:pPr marL="0" indent="0">
                  <a:buNone/>
                </a:pPr>
                <a:r>
                  <a:rPr lang="en-GB" dirty="0"/>
                  <a:t>WHY these Parameters?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688A2BFF-6C60-C30E-C759-36465687222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798896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994524-341B-FDD0-AEAD-7DEA5E8C5954}"/>
              </a:ext>
            </a:extLst>
          </p:cNvPr>
          <p:cNvSpPr>
            <a:spLocks noGrp="1"/>
          </p:cNvSpPr>
          <p:nvPr>
            <p:ph idx="1"/>
          </p:nvPr>
        </p:nvSpPr>
        <p:spPr>
          <a:xfrm>
            <a:off x="112542" y="137503"/>
            <a:ext cx="10515600" cy="4351338"/>
          </a:xfrm>
        </p:spPr>
        <p:txBody>
          <a:bodyPr/>
          <a:lstStyle/>
          <a:p>
            <a:r>
              <a:rPr lang="en-US" dirty="0"/>
              <a:t>On the other hand for this class the </a:t>
            </a:r>
            <a:r>
              <a:rPr lang="en-US" dirty="0" err="1"/>
              <a:t>Scipy</a:t>
            </a:r>
            <a:r>
              <a:rPr lang="en-US" dirty="0"/>
              <a:t> algorithm has a very high performance.</a:t>
            </a:r>
          </a:p>
          <a:p>
            <a:endParaRPr lang="en-US" dirty="0"/>
          </a:p>
        </p:txBody>
      </p:sp>
      <p:pic>
        <p:nvPicPr>
          <p:cNvPr id="8" name="Picture 7">
            <a:extLst>
              <a:ext uri="{FF2B5EF4-FFF2-40B4-BE49-F238E27FC236}">
                <a16:creationId xmlns:a16="http://schemas.microsoft.com/office/drawing/2014/main" id="{165CE77C-5EB3-D18B-3090-3F9D1AA17283}"/>
              </a:ext>
            </a:extLst>
          </p:cNvPr>
          <p:cNvPicPr>
            <a:picLocks noChangeAspect="1"/>
          </p:cNvPicPr>
          <p:nvPr/>
        </p:nvPicPr>
        <p:blipFill>
          <a:blip r:embed="rId2"/>
          <a:stretch>
            <a:fillRect/>
          </a:stretch>
        </p:blipFill>
        <p:spPr>
          <a:xfrm>
            <a:off x="212627" y="1542623"/>
            <a:ext cx="3664433" cy="2808715"/>
          </a:xfrm>
          <a:prstGeom prst="rect">
            <a:avLst/>
          </a:prstGeom>
        </p:spPr>
      </p:pic>
      <p:pic>
        <p:nvPicPr>
          <p:cNvPr id="9" name="Picture 8">
            <a:extLst>
              <a:ext uri="{FF2B5EF4-FFF2-40B4-BE49-F238E27FC236}">
                <a16:creationId xmlns:a16="http://schemas.microsoft.com/office/drawing/2014/main" id="{8FA2A69D-BE1A-F347-C604-018FB5101914}"/>
              </a:ext>
            </a:extLst>
          </p:cNvPr>
          <p:cNvPicPr>
            <a:picLocks noChangeAspect="1"/>
          </p:cNvPicPr>
          <p:nvPr/>
        </p:nvPicPr>
        <p:blipFill>
          <a:blip r:embed="rId3"/>
          <a:stretch>
            <a:fillRect/>
          </a:stretch>
        </p:blipFill>
        <p:spPr>
          <a:xfrm>
            <a:off x="4410423" y="1542622"/>
            <a:ext cx="3664433" cy="2808715"/>
          </a:xfrm>
          <a:prstGeom prst="rect">
            <a:avLst/>
          </a:prstGeom>
        </p:spPr>
      </p:pic>
      <p:pic>
        <p:nvPicPr>
          <p:cNvPr id="10" name="Picture 9">
            <a:extLst>
              <a:ext uri="{FF2B5EF4-FFF2-40B4-BE49-F238E27FC236}">
                <a16:creationId xmlns:a16="http://schemas.microsoft.com/office/drawing/2014/main" id="{1A185E84-4205-3F19-3E29-C2C325BCCAC4}"/>
              </a:ext>
            </a:extLst>
          </p:cNvPr>
          <p:cNvPicPr>
            <a:picLocks noChangeAspect="1"/>
          </p:cNvPicPr>
          <p:nvPr/>
        </p:nvPicPr>
        <p:blipFill>
          <a:blip r:embed="rId4"/>
          <a:stretch>
            <a:fillRect/>
          </a:stretch>
        </p:blipFill>
        <p:spPr>
          <a:xfrm>
            <a:off x="8608219" y="1542622"/>
            <a:ext cx="3371153" cy="2808714"/>
          </a:xfrm>
          <a:prstGeom prst="rect">
            <a:avLst/>
          </a:prstGeom>
        </p:spPr>
      </p:pic>
      <p:pic>
        <p:nvPicPr>
          <p:cNvPr id="11" name="Picture 10">
            <a:extLst>
              <a:ext uri="{FF2B5EF4-FFF2-40B4-BE49-F238E27FC236}">
                <a16:creationId xmlns:a16="http://schemas.microsoft.com/office/drawing/2014/main" id="{70FD1D69-623F-C35E-E71B-E558D9F1CFBE}"/>
              </a:ext>
            </a:extLst>
          </p:cNvPr>
          <p:cNvPicPr>
            <a:picLocks noChangeAspect="1"/>
          </p:cNvPicPr>
          <p:nvPr/>
        </p:nvPicPr>
        <p:blipFill>
          <a:blip r:embed="rId5"/>
          <a:stretch>
            <a:fillRect/>
          </a:stretch>
        </p:blipFill>
        <p:spPr>
          <a:xfrm>
            <a:off x="212627" y="4440163"/>
            <a:ext cx="3664433" cy="2329374"/>
          </a:xfrm>
          <a:prstGeom prst="rect">
            <a:avLst/>
          </a:prstGeom>
        </p:spPr>
      </p:pic>
      <p:pic>
        <p:nvPicPr>
          <p:cNvPr id="12" name="Picture 11">
            <a:extLst>
              <a:ext uri="{FF2B5EF4-FFF2-40B4-BE49-F238E27FC236}">
                <a16:creationId xmlns:a16="http://schemas.microsoft.com/office/drawing/2014/main" id="{D074EB73-ECC4-9DAA-9E5A-43506FFC3C50}"/>
              </a:ext>
            </a:extLst>
          </p:cNvPr>
          <p:cNvPicPr>
            <a:picLocks noChangeAspect="1"/>
          </p:cNvPicPr>
          <p:nvPr/>
        </p:nvPicPr>
        <p:blipFill>
          <a:blip r:embed="rId6"/>
          <a:stretch>
            <a:fillRect/>
          </a:stretch>
        </p:blipFill>
        <p:spPr>
          <a:xfrm>
            <a:off x="4410422" y="4440163"/>
            <a:ext cx="3664433" cy="2329375"/>
          </a:xfrm>
          <a:prstGeom prst="rect">
            <a:avLst/>
          </a:prstGeom>
        </p:spPr>
      </p:pic>
      <p:pic>
        <p:nvPicPr>
          <p:cNvPr id="13" name="Picture 12">
            <a:extLst>
              <a:ext uri="{FF2B5EF4-FFF2-40B4-BE49-F238E27FC236}">
                <a16:creationId xmlns:a16="http://schemas.microsoft.com/office/drawing/2014/main" id="{C546CD13-4233-1AB8-E3BE-396C65D8BE73}"/>
              </a:ext>
            </a:extLst>
          </p:cNvPr>
          <p:cNvPicPr>
            <a:picLocks noChangeAspect="1"/>
          </p:cNvPicPr>
          <p:nvPr/>
        </p:nvPicPr>
        <p:blipFill>
          <a:blip r:embed="rId7"/>
          <a:stretch>
            <a:fillRect/>
          </a:stretch>
        </p:blipFill>
        <p:spPr>
          <a:xfrm>
            <a:off x="8608217" y="4402380"/>
            <a:ext cx="3371153" cy="2367158"/>
          </a:xfrm>
          <a:prstGeom prst="rect">
            <a:avLst/>
          </a:prstGeom>
        </p:spPr>
      </p:pic>
    </p:spTree>
    <p:extLst>
      <p:ext uri="{BB962C8B-B14F-4D97-AF65-F5344CB8AC3E}">
        <p14:creationId xmlns:p14="http://schemas.microsoft.com/office/powerpoint/2010/main" val="2591656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44660-4610-1FD6-CCAD-313D7D7A34D1}"/>
              </a:ext>
            </a:extLst>
          </p:cNvPr>
          <p:cNvSpPr>
            <a:spLocks noGrp="1"/>
          </p:cNvSpPr>
          <p:nvPr>
            <p:ph idx="1"/>
          </p:nvPr>
        </p:nvSpPr>
        <p:spPr>
          <a:xfrm>
            <a:off x="162951" y="221908"/>
            <a:ext cx="10515600" cy="4351338"/>
          </a:xfrm>
        </p:spPr>
        <p:txBody>
          <a:bodyPr/>
          <a:lstStyle/>
          <a:p>
            <a:pPr marL="0" indent="0">
              <a:buNone/>
            </a:pPr>
            <a:r>
              <a:rPr lang="en-US" dirty="0"/>
              <a:t>Generally Speaking around 40% of the (instance,target) pairs were solved with rank1 on all functions in all dimensions.</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E8B59084-E414-BC27-8BC1-BCBDAB52DCD6}"/>
              </a:ext>
            </a:extLst>
          </p:cNvPr>
          <p:cNvPicPr>
            <a:picLocks noChangeAspect="1"/>
          </p:cNvPicPr>
          <p:nvPr/>
        </p:nvPicPr>
        <p:blipFill>
          <a:blip r:embed="rId2"/>
          <a:stretch>
            <a:fillRect/>
          </a:stretch>
        </p:blipFill>
        <p:spPr>
          <a:xfrm>
            <a:off x="162952" y="1195754"/>
            <a:ext cx="11866098" cy="5440338"/>
          </a:xfrm>
          <a:prstGeom prst="rect">
            <a:avLst/>
          </a:prstGeom>
        </p:spPr>
      </p:pic>
    </p:spTree>
    <p:extLst>
      <p:ext uri="{BB962C8B-B14F-4D97-AF65-F5344CB8AC3E}">
        <p14:creationId xmlns:p14="http://schemas.microsoft.com/office/powerpoint/2010/main" val="610692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B4D0-18E1-C380-876F-178780148863}"/>
              </a:ext>
            </a:extLst>
          </p:cNvPr>
          <p:cNvSpPr>
            <a:spLocks noGrp="1"/>
          </p:cNvSpPr>
          <p:nvPr>
            <p:ph type="title"/>
          </p:nvPr>
        </p:nvSpPr>
        <p:spPr/>
        <p:txBody>
          <a:bodyPr>
            <a:normAutofit fontScale="90000"/>
          </a:bodyPr>
          <a:lstStyle/>
          <a:p>
            <a:r>
              <a:rPr lang="en-US" dirty="0"/>
              <a:t>Compare between Rank 1 and other algorithms</a:t>
            </a:r>
            <a:br>
              <a:rPr lang="en-US" dirty="0"/>
            </a:br>
            <a:endParaRPr lang="en-US" dirty="0"/>
          </a:p>
        </p:txBody>
      </p:sp>
    </p:spTree>
    <p:extLst>
      <p:ext uri="{BB962C8B-B14F-4D97-AF65-F5344CB8AC3E}">
        <p14:creationId xmlns:p14="http://schemas.microsoft.com/office/powerpoint/2010/main" val="2239159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8EE3E7-03C8-89F3-8255-8F276811FB72}"/>
              </a:ext>
            </a:extLst>
          </p:cNvPr>
          <p:cNvSpPr>
            <a:spLocks noGrp="1"/>
          </p:cNvSpPr>
          <p:nvPr>
            <p:ph idx="1"/>
          </p:nvPr>
        </p:nvSpPr>
        <p:spPr>
          <a:xfrm>
            <a:off x="945084" y="294572"/>
            <a:ext cx="10515600" cy="1702190"/>
          </a:xfrm>
        </p:spPr>
        <p:txBody>
          <a:bodyPr/>
          <a:lstStyle/>
          <a:p>
            <a:r>
              <a:rPr lang="en-US" dirty="0"/>
              <a:t>The performance of CMAES with rank 1 update is close to random search algorithm in 2D which was really bad!!</a:t>
            </a:r>
          </a:p>
          <a:p>
            <a:endParaRPr lang="en-US" dirty="0"/>
          </a:p>
          <a:p>
            <a:endParaRPr lang="en-US" dirty="0"/>
          </a:p>
        </p:txBody>
      </p:sp>
      <p:pic>
        <p:nvPicPr>
          <p:cNvPr id="5" name="Picture 4">
            <a:extLst>
              <a:ext uri="{FF2B5EF4-FFF2-40B4-BE49-F238E27FC236}">
                <a16:creationId xmlns:a16="http://schemas.microsoft.com/office/drawing/2014/main" id="{01160BDC-9D38-7978-4667-DE62D1DCDD88}"/>
              </a:ext>
            </a:extLst>
          </p:cNvPr>
          <p:cNvPicPr>
            <a:picLocks noChangeAspect="1"/>
          </p:cNvPicPr>
          <p:nvPr/>
        </p:nvPicPr>
        <p:blipFill>
          <a:blip r:embed="rId2"/>
          <a:stretch>
            <a:fillRect/>
          </a:stretch>
        </p:blipFill>
        <p:spPr>
          <a:xfrm>
            <a:off x="264209" y="1352550"/>
            <a:ext cx="11651126" cy="5505450"/>
          </a:xfrm>
          <a:prstGeom prst="rect">
            <a:avLst/>
          </a:prstGeom>
        </p:spPr>
      </p:pic>
    </p:spTree>
    <p:extLst>
      <p:ext uri="{BB962C8B-B14F-4D97-AF65-F5344CB8AC3E}">
        <p14:creationId xmlns:p14="http://schemas.microsoft.com/office/powerpoint/2010/main" val="479722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0A09E8-FDE3-79E2-7A56-BFDCBA8981D5}"/>
              </a:ext>
            </a:extLst>
          </p:cNvPr>
          <p:cNvSpPr>
            <a:spLocks noGrp="1"/>
          </p:cNvSpPr>
          <p:nvPr>
            <p:ph idx="1"/>
          </p:nvPr>
        </p:nvSpPr>
        <p:spPr>
          <a:xfrm>
            <a:off x="106680" y="0"/>
            <a:ext cx="10515600" cy="4351338"/>
          </a:xfrm>
        </p:spPr>
        <p:txBody>
          <a:bodyPr/>
          <a:lstStyle/>
          <a:p>
            <a:r>
              <a:rPr lang="en-US" dirty="0"/>
              <a:t>The performance of BFGs </a:t>
            </a:r>
            <a:r>
              <a:rPr lang="en-US" dirty="0" err="1"/>
              <a:t>scipy</a:t>
            </a:r>
            <a:r>
              <a:rPr lang="en-US" dirty="0"/>
              <a:t> algorithm went down on larger dimensions and become close to CMAES rank 1 update.</a:t>
            </a:r>
          </a:p>
          <a:p>
            <a:r>
              <a:rPr lang="en-US" dirty="0"/>
              <a:t>The gap between rank 1 and best 2009 algorithm was very large.</a:t>
            </a:r>
          </a:p>
          <a:p>
            <a:r>
              <a:rPr lang="en-US" dirty="0"/>
              <a:t> </a:t>
            </a:r>
          </a:p>
        </p:txBody>
      </p:sp>
      <p:pic>
        <p:nvPicPr>
          <p:cNvPr id="5" name="Picture 4">
            <a:extLst>
              <a:ext uri="{FF2B5EF4-FFF2-40B4-BE49-F238E27FC236}">
                <a16:creationId xmlns:a16="http://schemas.microsoft.com/office/drawing/2014/main" id="{C586B2EF-4D23-F7BB-91F6-F9F229D4E717}"/>
              </a:ext>
            </a:extLst>
          </p:cNvPr>
          <p:cNvPicPr>
            <a:picLocks noChangeAspect="1"/>
          </p:cNvPicPr>
          <p:nvPr/>
        </p:nvPicPr>
        <p:blipFill>
          <a:blip r:embed="rId2"/>
          <a:stretch>
            <a:fillRect/>
          </a:stretch>
        </p:blipFill>
        <p:spPr>
          <a:xfrm>
            <a:off x="106680" y="1488390"/>
            <a:ext cx="11978640" cy="5369609"/>
          </a:xfrm>
          <a:prstGeom prst="rect">
            <a:avLst/>
          </a:prstGeom>
        </p:spPr>
      </p:pic>
    </p:spTree>
    <p:extLst>
      <p:ext uri="{BB962C8B-B14F-4D97-AF65-F5344CB8AC3E}">
        <p14:creationId xmlns:p14="http://schemas.microsoft.com/office/powerpoint/2010/main" val="2828984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B106-9127-4E6B-2841-EB1C27870630}"/>
              </a:ext>
            </a:extLst>
          </p:cNvPr>
          <p:cNvSpPr>
            <a:spLocks noGrp="1"/>
          </p:cNvSpPr>
          <p:nvPr>
            <p:ph type="title"/>
          </p:nvPr>
        </p:nvSpPr>
        <p:spPr/>
        <p:txBody>
          <a:bodyPr/>
          <a:lstStyle/>
          <a:p>
            <a:r>
              <a:rPr lang="en-US" dirty="0"/>
              <a:t>When it’s good to use CMAES with rank1</a:t>
            </a:r>
          </a:p>
        </p:txBody>
      </p:sp>
      <p:sp>
        <p:nvSpPr>
          <p:cNvPr id="3" name="Content Placeholder 2">
            <a:extLst>
              <a:ext uri="{FF2B5EF4-FFF2-40B4-BE49-F238E27FC236}">
                <a16:creationId xmlns:a16="http://schemas.microsoft.com/office/drawing/2014/main" id="{C7FF514C-C91B-6EBF-EAB5-2A3EFF0EA5A7}"/>
              </a:ext>
            </a:extLst>
          </p:cNvPr>
          <p:cNvSpPr>
            <a:spLocks noGrp="1"/>
          </p:cNvSpPr>
          <p:nvPr>
            <p:ph idx="1"/>
          </p:nvPr>
        </p:nvSpPr>
        <p:spPr/>
        <p:txBody>
          <a:bodyPr/>
          <a:lstStyle/>
          <a:p>
            <a:r>
              <a:rPr lang="en-US" dirty="0"/>
              <a:t>Conclusion:</a:t>
            </a:r>
          </a:p>
          <a:p>
            <a:pPr marL="0" indent="0">
              <a:buNone/>
            </a:pPr>
            <a:r>
              <a:rPr lang="en-US" b="1" dirty="0">
                <a:solidFill>
                  <a:srgbClr val="FF0000"/>
                </a:solidFill>
              </a:rPr>
              <a:t>1- Low  population size : </a:t>
            </a:r>
          </a:p>
          <a:p>
            <a:r>
              <a:rPr lang="en-US" dirty="0"/>
              <a:t>If f is unimodal. </a:t>
            </a:r>
          </a:p>
          <a:p>
            <a:r>
              <a:rPr lang="en-US" dirty="0"/>
              <a:t>If f is separable +unimodal.</a:t>
            </a:r>
          </a:p>
          <a:p>
            <a:r>
              <a:rPr lang="en-US" dirty="0"/>
              <a:t>In low D : all classes of functions.</a:t>
            </a:r>
          </a:p>
          <a:p>
            <a:pPr marL="0" indent="0">
              <a:buNone/>
            </a:pPr>
            <a:r>
              <a:rPr lang="en-US" b="1" dirty="0">
                <a:solidFill>
                  <a:srgbClr val="FF0000"/>
                </a:solidFill>
              </a:rPr>
              <a:t>2- High population size:</a:t>
            </a:r>
          </a:p>
          <a:p>
            <a:r>
              <a:rPr lang="en-US" dirty="0"/>
              <a:t>If f is linear slope function.</a:t>
            </a:r>
          </a:p>
          <a:p>
            <a:r>
              <a:rPr lang="en-US" dirty="0"/>
              <a:t>In High D : just 2 functions : f is sphere or </a:t>
            </a:r>
            <a:r>
              <a:rPr lang="en-US"/>
              <a:t>chaffers F7.</a:t>
            </a:r>
            <a:endParaRPr lang="en-US" dirty="0"/>
          </a:p>
          <a:p>
            <a:endParaRPr lang="en-US" dirty="0"/>
          </a:p>
        </p:txBody>
      </p:sp>
    </p:spTree>
    <p:extLst>
      <p:ext uri="{BB962C8B-B14F-4D97-AF65-F5344CB8AC3E}">
        <p14:creationId xmlns:p14="http://schemas.microsoft.com/office/powerpoint/2010/main" val="66151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solidFill>
                    <a:schemeClr val="tx1"/>
                  </a:solidFill>
                </a:endParaRPr>
              </a:p>
              <a:p>
                <a:pPr lvl="1"/>
                <a:r>
                  <a:rPr lang="en-GB" dirty="0">
                    <a:solidFill>
                      <a:schemeClr val="tx1"/>
                    </a:solidFill>
                  </a:rPr>
                  <a:t>Sample Distribution </a:t>
                </a:r>
                <a14:m>
                  <m:oMath xmlns:m="http://schemas.openxmlformats.org/officeDocument/2006/math">
                    <m:r>
                      <a:rPr lang="en-GB" i="1" smtClean="0">
                        <a:solidFill>
                          <a:schemeClr val="tx1"/>
                        </a:solidFill>
                        <a:latin typeface="Cambria Math" panose="02040503050406030204" pitchFamily="18" charset="0"/>
                      </a:rPr>
                      <m:t>𝑃</m:t>
                    </m:r>
                    <m:d>
                      <m:dPr>
                        <m:ctrlPr>
                          <a:rPr lang="en-GB" i="1" smtClean="0">
                            <a:solidFill>
                              <a:schemeClr val="tx1"/>
                            </a:solidFill>
                            <a:latin typeface="Cambria Math" panose="02040503050406030204" pitchFamily="18" charset="0"/>
                          </a:rPr>
                        </m:ctrlPr>
                      </m:dPr>
                      <m:e>
                        <m:f>
                          <m:fPr>
                            <m:type m:val="lin"/>
                            <m:ctrlPr>
                              <a:rPr lang="en-GB"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𝑥</m:t>
                            </m:r>
                          </m:num>
                          <m:den>
                            <m:r>
                              <a:rPr lang="en-GB" i="1" smtClean="0">
                                <a:solidFill>
                                  <a:schemeClr val="tx1"/>
                                </a:solidFill>
                                <a:latin typeface="Cambria Math" panose="02040503050406030204" pitchFamily="18" charset="0"/>
                              </a:rPr>
                              <m:t>𝜃</m:t>
                            </m:r>
                          </m:den>
                        </m:f>
                      </m:e>
                    </m:d>
                    <m:r>
                      <a:rPr lang="en-GB" b="0" i="0" smtClean="0">
                        <a:solidFill>
                          <a:schemeClr val="tx1"/>
                        </a:solidFill>
                        <a:latin typeface="Cambria Math" panose="02040503050406030204" pitchFamily="18" charset="0"/>
                      </a:rPr>
                      <m:t> </m:t>
                    </m:r>
                    <m:r>
                      <a:rPr lang="en-GB" i="0" dirty="0" smtClean="0">
                        <a:solidFill>
                          <a:schemeClr val="tx1"/>
                        </a:solidFill>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𝑥</m:t>
                        </m:r>
                      </m:e>
                      <m:sub>
                        <m:r>
                          <a:rPr lang="en-GB" b="0" i="1" dirty="0" smtClean="0">
                            <a:solidFill>
                              <a:schemeClr val="tx1"/>
                            </a:solidFill>
                            <a:latin typeface="Cambria Math" panose="02040503050406030204" pitchFamily="18" charset="0"/>
                          </a:rPr>
                          <m:t>1</m:t>
                        </m:r>
                      </m:sub>
                    </m:sSub>
                    <m:r>
                      <a:rPr lang="en-GB" i="0" dirty="0" smtClean="0">
                        <a:solidFill>
                          <a:schemeClr val="tx1"/>
                        </a:solidFill>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𝑥</m:t>
                        </m:r>
                      </m:e>
                      <m:sub>
                        <m:r>
                          <a:rPr lang="en-GB" i="1" dirty="0" smtClean="0">
                            <a:solidFill>
                              <a:schemeClr val="tx1"/>
                            </a:solidFill>
                            <a:latin typeface="Cambria Math" panose="02040503050406030204" pitchFamily="18" charset="0"/>
                          </a:rPr>
                          <m:t>𝜆</m:t>
                        </m:r>
                        <m:r>
                          <a:rPr lang="en-GB" b="0" i="1" dirty="0" smtClean="0">
                            <a:solidFill>
                              <a:schemeClr val="tx1"/>
                            </a:solidFill>
                            <a:latin typeface="Cambria Math" panose="02040503050406030204" pitchFamily="18" charset="0"/>
                          </a:rPr>
                          <m:t> </m:t>
                        </m:r>
                      </m:sub>
                    </m:sSub>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 </m:t>
                    </m:r>
                    <m:sSup>
                      <m:sSupPr>
                        <m:ctrlPr>
                          <a:rPr lang="en-GB" i="1" dirty="0" smtClean="0">
                            <a:solidFill>
                              <a:schemeClr val="tx1"/>
                            </a:solidFill>
                            <a:latin typeface="Cambria Math" panose="02040503050406030204" pitchFamily="18" charset="0"/>
                          </a:rPr>
                        </m:ctrlPr>
                      </m:sSupPr>
                      <m:e>
                        <m:r>
                          <a:rPr lang="en-GB" i="1" dirty="0" smtClean="0">
                            <a:solidFill>
                              <a:schemeClr val="tx1"/>
                            </a:solidFill>
                            <a:latin typeface="Cambria Math" panose="02040503050406030204" pitchFamily="18" charset="0"/>
                          </a:rPr>
                          <m:t>ℝ</m:t>
                        </m:r>
                      </m:e>
                      <m:sup>
                        <m:r>
                          <a:rPr lang="en-GB" b="0" i="1" dirty="0" smtClean="0">
                            <a:solidFill>
                              <a:schemeClr val="tx1"/>
                            </a:solidFill>
                            <a:latin typeface="Cambria Math" panose="02040503050406030204" pitchFamily="18" charset="0"/>
                          </a:rPr>
                          <m:t>𝑛</m:t>
                        </m:r>
                      </m:sup>
                    </m:sSup>
                  </m:oMath>
                </a14:m>
                <a:endParaRPr lang="en-GB" dirty="0">
                  <a:solidFill>
                    <a:schemeClr val="tx1"/>
                  </a:solidFill>
                </a:endParaRPr>
              </a:p>
              <a:p>
                <a:pPr lvl="1"/>
                <a:r>
                  <a:rPr lang="en-GB" dirty="0">
                    <a:solidFill>
                      <a:schemeClr val="tx1"/>
                    </a:solidFill>
                  </a:rPr>
                  <a:t>Evaluate these points on </a:t>
                </a:r>
                <a14:m>
                  <m:oMath xmlns:m="http://schemas.openxmlformats.org/officeDocument/2006/math">
                    <m:r>
                      <a:rPr lang="en-GB" b="0" i="1" smtClean="0">
                        <a:solidFill>
                          <a:schemeClr val="tx1"/>
                        </a:solidFill>
                        <a:latin typeface="Cambria Math" panose="02040503050406030204" pitchFamily="18" charset="0"/>
                      </a:rPr>
                      <m:t>𝑓</m:t>
                    </m:r>
                  </m:oMath>
                </a14:m>
                <a:endParaRPr lang="en-GB" dirty="0">
                  <a:solidFill>
                    <a:schemeClr val="tx1"/>
                  </a:solidFill>
                </a:endParaRP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38820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0018-39EA-E2B5-4EE2-F13CAA44F14B}"/>
              </a:ext>
            </a:extLst>
          </p:cNvPr>
          <p:cNvSpPr>
            <a:spLocks noGrp="1"/>
          </p:cNvSpPr>
          <p:nvPr>
            <p:ph type="title"/>
          </p:nvPr>
        </p:nvSpPr>
        <p:spPr/>
        <p:txBody>
          <a:bodyPr/>
          <a:lstStyle/>
          <a:p>
            <a:r>
              <a:rPr lang="en-GB" dirty="0"/>
              <a:t>Sample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1A8FE2-EDE4-C599-9214-10F45002910A}"/>
                  </a:ext>
                </a:extLst>
              </p:cNvPr>
              <p:cNvSpPr>
                <a:spLocks noGrp="1"/>
              </p:cNvSpPr>
              <p:nvPr>
                <p:ph idx="1"/>
              </p:nvPr>
            </p:nvSpPr>
            <p:spPr>
              <a:xfrm>
                <a:off x="227066" y="1454448"/>
                <a:ext cx="11964934" cy="5142733"/>
              </a:xfrm>
            </p:spPr>
            <p:txBody>
              <a:bodyPr/>
              <a:lstStyle/>
              <a:p>
                <a:pPr marL="0" indent="0">
                  <a:buNone/>
                </a:pPr>
                <a:r>
                  <a:rPr lang="en-GB" dirty="0"/>
                  <a:t>The CMA-ES use normal distribution to sample the </a:t>
                </a:r>
                <a14:m>
                  <m:oMath xmlns:m="http://schemas.openxmlformats.org/officeDocument/2006/math">
                    <m:r>
                      <a:rPr lang="en-GB" i="1" smtClean="0">
                        <a:latin typeface="Cambria Math" panose="02040503050406030204" pitchFamily="18" charset="0"/>
                      </a:rPr>
                      <m:t>𝜆</m:t>
                    </m:r>
                  </m:oMath>
                </a14:m>
                <a:r>
                  <a:rPr lang="en-GB" dirty="0"/>
                  <a:t> points </a:t>
                </a:r>
              </a:p>
            </p:txBody>
          </p:sp>
        </mc:Choice>
        <mc:Fallback xmlns="">
          <p:sp>
            <p:nvSpPr>
              <p:cNvPr id="3" name="Content Placeholder 2">
                <a:extLst>
                  <a:ext uri="{FF2B5EF4-FFF2-40B4-BE49-F238E27FC236}">
                    <a16:creationId xmlns:a16="http://schemas.microsoft.com/office/drawing/2014/main" id="{BE1A8FE2-EDE4-C599-9214-10F45002910A}"/>
                  </a:ext>
                </a:extLst>
              </p:cNvPr>
              <p:cNvSpPr>
                <a:spLocks noGrp="1" noRot="1" noChangeAspect="1" noMove="1" noResize="1" noEditPoints="1" noAdjustHandles="1" noChangeArrowheads="1" noChangeShapeType="1" noTextEdit="1"/>
              </p:cNvSpPr>
              <p:nvPr>
                <p:ph idx="1"/>
              </p:nvPr>
            </p:nvSpPr>
            <p:spPr>
              <a:xfrm>
                <a:off x="227066" y="1454448"/>
                <a:ext cx="11964934" cy="5142733"/>
              </a:xfrm>
              <a:blipFill>
                <a:blip r:embed="rId2"/>
                <a:stretch>
                  <a:fillRect l="-1019" t="-201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AB68B72-7712-0C48-F16A-824558725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695" y="3652165"/>
            <a:ext cx="8287907" cy="2781688"/>
          </a:xfrm>
          <a:prstGeom prst="rect">
            <a:avLst/>
          </a:prstGeom>
        </p:spPr>
      </p:pic>
      <p:cxnSp>
        <p:nvCxnSpPr>
          <p:cNvPr id="8" name="Straight Arrow Connector 7">
            <a:extLst>
              <a:ext uri="{FF2B5EF4-FFF2-40B4-BE49-F238E27FC236}">
                <a16:creationId xmlns:a16="http://schemas.microsoft.com/office/drawing/2014/main" id="{242BD9F6-6A64-5910-B62C-DB09AE34F4C6}"/>
              </a:ext>
            </a:extLst>
          </p:cNvPr>
          <p:cNvCxnSpPr/>
          <p:nvPr/>
        </p:nvCxnSpPr>
        <p:spPr>
          <a:xfrm flipH="1">
            <a:off x="4565864" y="2651146"/>
            <a:ext cx="558459" cy="1681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3056F2-ED0B-32BA-CB39-7AC6D77D54E8}"/>
                  </a:ext>
                </a:extLst>
              </p:cNvPr>
              <p:cNvSpPr txBox="1"/>
              <p:nvPr/>
            </p:nvSpPr>
            <p:spPr>
              <a:xfrm>
                <a:off x="4915671" y="2362711"/>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oMath>
                  </m:oMathPara>
                </a14:m>
                <a:endParaRPr lang="en-GB" dirty="0"/>
              </a:p>
            </p:txBody>
          </p:sp>
        </mc:Choice>
        <mc:Fallback xmlns="">
          <p:sp>
            <p:nvSpPr>
              <p:cNvPr id="9" name="TextBox 8">
                <a:extLst>
                  <a:ext uri="{FF2B5EF4-FFF2-40B4-BE49-F238E27FC236}">
                    <a16:creationId xmlns:a16="http://schemas.microsoft.com/office/drawing/2014/main" id="{663056F2-ED0B-32BA-CB39-7AC6D77D54E8}"/>
                  </a:ext>
                </a:extLst>
              </p:cNvPr>
              <p:cNvSpPr txBox="1">
                <a:spLocks noRot="1" noChangeAspect="1" noMove="1" noResize="1" noEditPoints="1" noAdjustHandles="1" noChangeArrowheads="1" noChangeShapeType="1" noTextEdit="1"/>
              </p:cNvSpPr>
              <p:nvPr/>
            </p:nvSpPr>
            <p:spPr>
              <a:xfrm>
                <a:off x="4915671" y="2362711"/>
                <a:ext cx="435504" cy="369332"/>
              </a:xfrm>
              <a:prstGeom prst="rect">
                <a:avLst/>
              </a:prstGeom>
              <a:blipFill>
                <a:blip r:embed="rId4"/>
                <a:stretch>
                  <a:fillRect/>
                </a:stretch>
              </a:blipFill>
            </p:spPr>
            <p:txBody>
              <a:bodyPr/>
              <a:lstStyle/>
              <a:p>
                <a:r>
                  <a:rPr lang="en-GB">
                    <a:noFill/>
                  </a:rPr>
                  <a:t> </a:t>
                </a:r>
              </a:p>
            </p:txBody>
          </p:sp>
        </mc:Fallback>
      </mc:AlternateContent>
      <p:sp>
        <p:nvSpPr>
          <p:cNvPr id="12" name="Rectangle: Rounded Corners 11">
            <a:extLst>
              <a:ext uri="{FF2B5EF4-FFF2-40B4-BE49-F238E27FC236}">
                <a16:creationId xmlns:a16="http://schemas.microsoft.com/office/drawing/2014/main" id="{3011BDF4-8CF7-1D2C-94D9-AD6257F8829F}"/>
              </a:ext>
            </a:extLst>
          </p:cNvPr>
          <p:cNvSpPr/>
          <p:nvPr/>
        </p:nvSpPr>
        <p:spPr>
          <a:xfrm>
            <a:off x="261202" y="2172787"/>
            <a:ext cx="2810578" cy="11046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5C2B41-8ABD-9C5B-78C1-028DFCF7093A}"/>
                  </a:ext>
                </a:extLst>
              </p:cNvPr>
              <p:cNvSpPr txBox="1"/>
              <p:nvPr/>
            </p:nvSpPr>
            <p:spPr>
              <a:xfrm>
                <a:off x="261202" y="2362711"/>
                <a:ext cx="281057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dirty="0" smtClean="0">
                          <a:latin typeface="Cambria Math" panose="02040503050406030204" pitchFamily="18" charset="0"/>
                        </a:rPr>
                        <m:t>~</m:t>
                      </m:r>
                      <m:r>
                        <a:rPr lang="en-GB" b="0" i="0"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a:solidFill>
                                <a:srgbClr val="836967"/>
                              </a:solidFill>
                              <a:latin typeface="Cambria Math" panose="02040503050406030204" pitchFamily="18" charset="0"/>
                            </a:rPr>
                          </m:ctrlPr>
                        </m:dPr>
                        <m:e>
                          <m:r>
                            <a:rPr lang="en-GB" i="0" dirty="0">
                              <a:latin typeface="Cambria Math" panose="02040503050406030204" pitchFamily="18" charset="0"/>
                            </a:rPr>
                            <m:t>0</m:t>
                          </m:r>
                          <m:r>
                            <a:rPr lang="en-GB" i="0" dirty="0">
                              <a:latin typeface="Cambria Math" panose="02040503050406030204" pitchFamily="18" charset="0"/>
                            </a:rPr>
                            <m:t>,</m:t>
                          </m:r>
                          <m:r>
                            <a:rPr lang="en-GB" i="1" dirty="0">
                              <a:latin typeface="Cambria Math" panose="02040503050406030204" pitchFamily="18" charset="0"/>
                            </a:rPr>
                            <m:t>𝐶</m:t>
                          </m:r>
                        </m:e>
                      </m:d>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dirty="0" smtClean="0">
                          <a:latin typeface="Cambria Math" panose="02040503050406030204" pitchFamily="18" charset="0"/>
                        </a:rPr>
                        <m:t>~</m:t>
                      </m:r>
                      <m:r>
                        <a:rPr lang="en-GB" b="0" i="0"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solidFill>
                                <a:schemeClr val="tx1"/>
                              </a:solidFill>
                              <a:latin typeface="Cambria Math" panose="02040503050406030204" pitchFamily="18" charset="0"/>
                            </a:rPr>
                          </m:ctrlPr>
                        </m:dPr>
                        <m:e>
                          <m:r>
                            <m:rPr>
                              <m:sty m:val="p"/>
                            </m:rPr>
                            <a:rPr lang="en-GB" b="0" i="0" dirty="0" smtClean="0">
                              <a:solidFill>
                                <a:schemeClr val="tx1"/>
                              </a:solidFill>
                              <a:latin typeface="Cambria Math" panose="02040503050406030204" pitchFamily="18" charset="0"/>
                            </a:rPr>
                            <m:t>m</m:t>
                          </m:r>
                          <m:r>
                            <a:rPr lang="en-GB" i="0" dirty="0">
                              <a:solidFill>
                                <a:schemeClr val="tx1"/>
                              </a:solidFill>
                              <a:latin typeface="Cambria Math" panose="02040503050406030204" pitchFamily="18" charset="0"/>
                            </a:rPr>
                            <m:t>,</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𝜎</m:t>
                              </m:r>
                            </m:e>
                            <m:sup>
                              <m:r>
                                <a:rPr lang="en-GB" b="0" i="1" smtClean="0">
                                  <a:solidFill>
                                    <a:schemeClr val="tx1"/>
                                  </a:solidFill>
                                  <a:latin typeface="Cambria Math" panose="02040503050406030204" pitchFamily="18" charset="0"/>
                                </a:rPr>
                                <m:t>2</m:t>
                              </m:r>
                            </m:sup>
                          </m:sSup>
                          <m:r>
                            <a:rPr lang="en-GB" i="1" dirty="0">
                              <a:solidFill>
                                <a:schemeClr val="tx1"/>
                              </a:solidFill>
                              <a:latin typeface="Cambria Math" panose="02040503050406030204" pitchFamily="18" charset="0"/>
                            </a:rPr>
                            <m:t>𝐶</m:t>
                          </m:r>
                        </m:e>
                      </m:d>
                    </m:oMath>
                  </m:oMathPara>
                </a14:m>
                <a:endParaRPr lang="en-GB" dirty="0"/>
              </a:p>
            </p:txBody>
          </p:sp>
        </mc:Choice>
        <mc:Fallback xmlns="">
          <p:sp>
            <p:nvSpPr>
              <p:cNvPr id="14" name="TextBox 13">
                <a:extLst>
                  <a:ext uri="{FF2B5EF4-FFF2-40B4-BE49-F238E27FC236}">
                    <a16:creationId xmlns:a16="http://schemas.microsoft.com/office/drawing/2014/main" id="{785C2B41-8ABD-9C5B-78C1-028DFCF7093A}"/>
                  </a:ext>
                </a:extLst>
              </p:cNvPr>
              <p:cNvSpPr txBox="1">
                <a:spLocks noRot="1" noChangeAspect="1" noMove="1" noResize="1" noEditPoints="1" noAdjustHandles="1" noChangeArrowheads="1" noChangeShapeType="1" noTextEdit="1"/>
              </p:cNvSpPr>
              <p:nvPr/>
            </p:nvSpPr>
            <p:spPr>
              <a:xfrm>
                <a:off x="261202" y="2362711"/>
                <a:ext cx="2810578" cy="646331"/>
              </a:xfrm>
              <a:prstGeom prst="rect">
                <a:avLst/>
              </a:prstGeom>
              <a:blipFill>
                <a:blip r:embed="rId5"/>
                <a:stretch>
                  <a:fillRect b="-2830"/>
                </a:stretch>
              </a:blipFill>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01DF7CBB-3C1E-F6FB-B646-15B68BE31D42}"/>
              </a:ext>
            </a:extLst>
          </p:cNvPr>
          <p:cNvCxnSpPr/>
          <p:nvPr/>
        </p:nvCxnSpPr>
        <p:spPr>
          <a:xfrm>
            <a:off x="3013225" y="3221879"/>
            <a:ext cx="1208972" cy="12826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5BB4E3E-6AF9-B426-768F-6E86999D20C0}"/>
              </a:ext>
            </a:extLst>
          </p:cNvPr>
          <p:cNvCxnSpPr/>
          <p:nvPr/>
        </p:nvCxnSpPr>
        <p:spPr>
          <a:xfrm>
            <a:off x="3019362" y="3205835"/>
            <a:ext cx="1319650" cy="11609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B433C81-996C-7C2F-4CE6-8DD0A4890957}"/>
              </a:ext>
            </a:extLst>
          </p:cNvPr>
          <p:cNvCxnSpPr/>
          <p:nvPr/>
        </p:nvCxnSpPr>
        <p:spPr>
          <a:xfrm>
            <a:off x="3013225" y="3205835"/>
            <a:ext cx="1831868" cy="11510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2929317E-A40A-536C-3948-92C48D909BC6}"/>
              </a:ext>
            </a:extLst>
          </p:cNvPr>
          <p:cNvSpPr/>
          <p:nvPr/>
        </p:nvSpPr>
        <p:spPr>
          <a:xfrm>
            <a:off x="5533898" y="2049569"/>
            <a:ext cx="3861716" cy="12031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35D9CE-1309-456A-C11B-B7E4FA691852}"/>
                  </a:ext>
                </a:extLst>
              </p:cNvPr>
              <p:cNvSpPr txBox="1"/>
              <p:nvPr/>
            </p:nvSpPr>
            <p:spPr>
              <a:xfrm>
                <a:off x="5716280" y="2282932"/>
                <a:ext cx="3415447" cy="923330"/>
              </a:xfrm>
              <a:prstGeom prst="rect">
                <a:avLst/>
              </a:prstGeom>
              <a:noFill/>
            </p:spPr>
            <p:txBody>
              <a:bodyPr wrap="square" rtlCol="0">
                <a:spAutoFit/>
              </a:bodyPr>
              <a:lstStyle/>
              <a:p>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r>
                              <a:rPr lang="en-GB" b="0" i="1" smtClean="0">
                                <a:latin typeface="Cambria Math" panose="02040503050406030204" pitchFamily="18" charset="0"/>
                              </a:rPr>
                              <m:t>:</m:t>
                            </m:r>
                            <m:r>
                              <a:rPr lang="en-GB" i="1">
                                <a:latin typeface="Cambria Math" panose="02040503050406030204" pitchFamily="18" charset="0"/>
                              </a:rPr>
                              <m:t>𝜆</m:t>
                            </m:r>
                          </m:sub>
                        </m:sSub>
                      </m:e>
                    </m:d>
                    <m:r>
                      <a:rPr lang="en-GB" b="0" i="1" smtClean="0">
                        <a:latin typeface="Cambria Math" panose="02040503050406030204" pitchFamily="18" charset="0"/>
                      </a:rPr>
                      <m:t>&lt;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i="1">
                                <a:latin typeface="Cambria Math" panose="02040503050406030204" pitchFamily="18" charset="0"/>
                              </a:rPr>
                              <m:t>𝜆</m:t>
                            </m:r>
                          </m:sub>
                        </m:sSub>
                      </m:e>
                    </m:d>
                  </m:oMath>
                </a14:m>
                <a:r>
                  <a:rPr lang="en-GB" dirty="0"/>
                  <a:t> &lt; …. &lt;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𝜆</m:t>
                            </m:r>
                            <m:r>
                              <a:rPr lang="en-GB" b="0" i="1" smtClean="0">
                                <a:latin typeface="Cambria Math" panose="02040503050406030204" pitchFamily="18" charset="0"/>
                              </a:rPr>
                              <m:t>:</m:t>
                            </m:r>
                            <m:r>
                              <a:rPr lang="en-GB" i="1">
                                <a:latin typeface="Cambria Math" panose="02040503050406030204" pitchFamily="18" charset="0"/>
                              </a:rPr>
                              <m:t>𝜆</m:t>
                            </m:r>
                          </m:sub>
                        </m:sSub>
                      </m:e>
                    </m:d>
                  </m:oMath>
                </a14:m>
                <a:endParaRPr lang="en-GB" dirty="0"/>
              </a:p>
              <a:p>
                <a:r>
                  <a:rPr lang="en-GB" dirty="0"/>
                  <a:t>      ↓               ↓                     ↓</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𝑦</m:t>
                        </m:r>
                      </m:e>
                      <m:sub>
                        <m:r>
                          <a:rPr lang="en-GB" b="0" i="1" smtClean="0">
                            <a:latin typeface="Cambria Math" panose="02040503050406030204" pitchFamily="18" charset="0"/>
                          </a:rPr>
                          <m:t>1</m:t>
                        </m:r>
                        <m:r>
                          <a:rPr lang="en-GB" b="0" i="1" smtClean="0">
                            <a:latin typeface="Cambria Math" panose="02040503050406030204" pitchFamily="18" charset="0"/>
                          </a:rPr>
                          <m:t>:</m:t>
                        </m:r>
                        <m:r>
                          <a:rPr lang="en-GB" i="1">
                            <a:latin typeface="Cambria Math" panose="02040503050406030204" pitchFamily="18" charset="0"/>
                          </a:rPr>
                          <m:t>𝜆</m:t>
                        </m:r>
                      </m:sub>
                    </m:sSub>
                    <m:r>
                      <a:rPr lang="en-GB" b="0" i="1" smtClean="0">
                        <a:latin typeface="Cambria Math" panose="02040503050406030204" pitchFamily="18" charset="0"/>
                      </a:rPr>
                      <m:t>  &lt;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𝑦</m:t>
                        </m:r>
                      </m:e>
                      <m:sub>
                        <m:r>
                          <a:rPr lang="en-GB" b="0" i="1" smtClean="0">
                            <a:latin typeface="Cambria Math" panose="02040503050406030204" pitchFamily="18" charset="0"/>
                          </a:rPr>
                          <m:t>2</m:t>
                        </m:r>
                        <m:r>
                          <a:rPr lang="en-GB" b="0" i="1" smtClean="0">
                            <a:latin typeface="Cambria Math" panose="02040503050406030204" pitchFamily="18" charset="0"/>
                          </a:rPr>
                          <m:t>:</m:t>
                        </m:r>
                        <m:r>
                          <a:rPr lang="en-GB" i="1">
                            <a:latin typeface="Cambria Math" panose="02040503050406030204" pitchFamily="18" charset="0"/>
                          </a:rPr>
                          <m:t>𝜆</m:t>
                        </m:r>
                      </m:sub>
                    </m:sSub>
                    <m:r>
                      <a:rPr lang="en-GB" b="0" i="1" smtClean="0">
                        <a:latin typeface="Cambria Math" panose="02040503050406030204" pitchFamily="18" charset="0"/>
                      </a:rPr>
                      <m:t>  &lt; …&lt;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𝜆</m:t>
                        </m:r>
                        <m:r>
                          <a:rPr lang="en-GB" b="0" i="1" smtClean="0">
                            <a:latin typeface="Cambria Math" panose="02040503050406030204" pitchFamily="18" charset="0"/>
                          </a:rPr>
                          <m:t>:</m:t>
                        </m:r>
                        <m:r>
                          <a:rPr lang="en-GB" i="1">
                            <a:latin typeface="Cambria Math" panose="02040503050406030204" pitchFamily="18" charset="0"/>
                          </a:rPr>
                          <m:t>𝜆</m:t>
                        </m:r>
                      </m:sub>
                    </m:sSub>
                  </m:oMath>
                </a14:m>
                <a:r>
                  <a:rPr lang="en-GB" dirty="0"/>
                  <a:t> </a:t>
                </a:r>
              </a:p>
            </p:txBody>
          </p:sp>
        </mc:Choice>
        <mc:Fallback xmlns="">
          <p:sp>
            <p:nvSpPr>
              <p:cNvPr id="22" name="TextBox 21">
                <a:extLst>
                  <a:ext uri="{FF2B5EF4-FFF2-40B4-BE49-F238E27FC236}">
                    <a16:creationId xmlns:a16="http://schemas.microsoft.com/office/drawing/2014/main" id="{F535D9CE-1309-456A-C11B-B7E4FA691852}"/>
                  </a:ext>
                </a:extLst>
              </p:cNvPr>
              <p:cNvSpPr txBox="1">
                <a:spLocks noRot="1" noChangeAspect="1" noMove="1" noResize="1" noEditPoints="1" noAdjustHandles="1" noChangeArrowheads="1" noChangeShapeType="1" noTextEdit="1"/>
              </p:cNvSpPr>
              <p:nvPr/>
            </p:nvSpPr>
            <p:spPr>
              <a:xfrm>
                <a:off x="5716280" y="2282932"/>
                <a:ext cx="3415447" cy="923330"/>
              </a:xfrm>
              <a:prstGeom prst="rect">
                <a:avLst/>
              </a:prstGeom>
              <a:blipFill>
                <a:blip r:embed="rId6"/>
                <a:stretch>
                  <a:fillRect l="-536" t="-3289" b="-1974"/>
                </a:stretch>
              </a:blipFill>
            </p:spPr>
            <p:txBody>
              <a:bodyPr/>
              <a:lstStyle/>
              <a:p>
                <a:r>
                  <a:rPr lang="en-GB">
                    <a:noFill/>
                  </a:rPr>
                  <a:t> </a:t>
                </a:r>
              </a:p>
            </p:txBody>
          </p:sp>
        </mc:Fallback>
      </mc:AlternateContent>
      <p:sp>
        <p:nvSpPr>
          <p:cNvPr id="23" name="Rectangle: Rounded Corners 22">
            <a:extLst>
              <a:ext uri="{FF2B5EF4-FFF2-40B4-BE49-F238E27FC236}">
                <a16:creationId xmlns:a16="http://schemas.microsoft.com/office/drawing/2014/main" id="{B0E5185C-3B1D-3836-3A3E-806B4B1E3617}"/>
              </a:ext>
            </a:extLst>
          </p:cNvPr>
          <p:cNvSpPr/>
          <p:nvPr/>
        </p:nvSpPr>
        <p:spPr>
          <a:xfrm>
            <a:off x="10101358" y="2651146"/>
            <a:ext cx="1829440" cy="14483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EA52C1-212D-30BF-9F49-D1065E7E1FD3}"/>
                  </a:ext>
                </a:extLst>
              </p:cNvPr>
              <p:cNvSpPr txBox="1"/>
              <p:nvPr/>
            </p:nvSpPr>
            <p:spPr>
              <a:xfrm>
                <a:off x="10215409" y="2887386"/>
                <a:ext cx="165724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𝑦</m:t>
                          </m:r>
                        </m:e>
                        <m:sub>
                          <m:r>
                            <a:rPr lang="en-GB" b="0" i="1" smtClean="0">
                              <a:latin typeface="Cambria Math" panose="02040503050406030204" pitchFamily="18" charset="0"/>
                            </a:rPr>
                            <m:t>1</m:t>
                          </m:r>
                          <m:r>
                            <a:rPr lang="en-GB" b="0" i="1" smtClean="0">
                              <a:latin typeface="Cambria Math" panose="02040503050406030204" pitchFamily="18" charset="0"/>
                            </a:rPr>
                            <m:t>:</m:t>
                          </m:r>
                          <m:r>
                            <a:rPr lang="en-GB" i="1">
                              <a:latin typeface="Cambria Math" panose="02040503050406030204" pitchFamily="18" charset="0"/>
                            </a:rPr>
                            <m:t>𝜆</m:t>
                          </m:r>
                        </m:sub>
                      </m:sSub>
                      <m:r>
                        <a:rPr lang="en-GB" b="0" i="1" smtClean="0">
                          <a:latin typeface="Cambria Math" panose="02040503050406030204" pitchFamily="18" charset="0"/>
                        </a:rPr>
                        <m:t> ,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𝑦</m:t>
                          </m:r>
                        </m:e>
                        <m:sub>
                          <m:r>
                            <a:rPr lang="en-GB" b="0" i="1" smtClean="0">
                              <a:latin typeface="Cambria Math" panose="02040503050406030204" pitchFamily="18" charset="0"/>
                            </a:rPr>
                            <m:t>𝜇</m:t>
                          </m:r>
                          <m:r>
                            <a:rPr lang="en-GB" b="0" i="1" smtClean="0">
                              <a:latin typeface="Cambria Math" panose="02040503050406030204" pitchFamily="18" charset="0"/>
                            </a:rPr>
                            <m:t>:</m:t>
                          </m:r>
                          <m:r>
                            <a:rPr lang="en-GB" i="1">
                              <a:latin typeface="Cambria Math" panose="02040503050406030204" pitchFamily="18" charset="0"/>
                            </a:rPr>
                            <m:t>𝜆</m:t>
                          </m:r>
                        </m:sub>
                      </m:sSub>
                    </m:oMath>
                  </m:oMathPara>
                </a14:m>
                <a:endParaRPr lang="en-GB" dirty="0"/>
              </a:p>
            </p:txBody>
          </p:sp>
        </mc:Choice>
        <mc:Fallback xmlns="">
          <p:sp>
            <p:nvSpPr>
              <p:cNvPr id="24" name="TextBox 23">
                <a:extLst>
                  <a:ext uri="{FF2B5EF4-FFF2-40B4-BE49-F238E27FC236}">
                    <a16:creationId xmlns:a16="http://schemas.microsoft.com/office/drawing/2014/main" id="{8FEA52C1-212D-30BF-9F49-D1065E7E1FD3}"/>
                  </a:ext>
                </a:extLst>
              </p:cNvPr>
              <p:cNvSpPr txBox="1">
                <a:spLocks noRot="1" noChangeAspect="1" noMove="1" noResize="1" noEditPoints="1" noAdjustHandles="1" noChangeArrowheads="1" noChangeShapeType="1" noTextEdit="1"/>
              </p:cNvSpPr>
              <p:nvPr/>
            </p:nvSpPr>
            <p:spPr>
              <a:xfrm>
                <a:off x="10215409" y="2887386"/>
                <a:ext cx="1657249" cy="391646"/>
              </a:xfrm>
              <a:prstGeom prst="rect">
                <a:avLst/>
              </a:prstGeom>
              <a:blipFill>
                <a:blip r:embed="rId7"/>
                <a:stretch>
                  <a:fillRect b="-3125"/>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1EF895D1-158D-9B61-27B5-82DBA95094BF}"/>
              </a:ext>
            </a:extLst>
          </p:cNvPr>
          <p:cNvSpPr txBox="1"/>
          <p:nvPr/>
        </p:nvSpPr>
        <p:spPr>
          <a:xfrm>
            <a:off x="10526342" y="3221879"/>
            <a:ext cx="1331390" cy="646331"/>
          </a:xfrm>
          <a:prstGeom prst="rect">
            <a:avLst/>
          </a:prstGeom>
          <a:noFill/>
        </p:spPr>
        <p:txBody>
          <a:bodyPr wrap="none" rtlCol="0">
            <a:spAutoFit/>
          </a:bodyPr>
          <a:lstStyle/>
          <a:p>
            <a:r>
              <a:rPr lang="en-GB" dirty="0"/>
              <a:t>The Ranked </a:t>
            </a:r>
          </a:p>
          <a:p>
            <a:r>
              <a:rPr lang="en-GB" dirty="0"/>
              <a:t>Directions </a:t>
            </a:r>
          </a:p>
        </p:txBody>
      </p:sp>
      <p:cxnSp>
        <p:nvCxnSpPr>
          <p:cNvPr id="27" name="Straight Arrow Connector 26">
            <a:extLst>
              <a:ext uri="{FF2B5EF4-FFF2-40B4-BE49-F238E27FC236}">
                <a16:creationId xmlns:a16="http://schemas.microsoft.com/office/drawing/2014/main" id="{67487863-52F6-D7C3-B645-EC65C436175F}"/>
              </a:ext>
            </a:extLst>
          </p:cNvPr>
          <p:cNvCxnSpPr/>
          <p:nvPr/>
        </p:nvCxnSpPr>
        <p:spPr>
          <a:xfrm flipH="1">
            <a:off x="8530309" y="3863186"/>
            <a:ext cx="1685100" cy="641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1F2E1E85-21EC-DE23-9B5F-D08D69516E39}"/>
              </a:ext>
            </a:extLst>
          </p:cNvPr>
          <p:cNvCxnSpPr/>
          <p:nvPr/>
        </p:nvCxnSpPr>
        <p:spPr>
          <a:xfrm flipH="1">
            <a:off x="8818744" y="3868210"/>
            <a:ext cx="1396665" cy="6306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9F0C7F03-3AD7-C7BB-2AA1-0BBEE447937E}"/>
              </a:ext>
            </a:extLst>
          </p:cNvPr>
          <p:cNvCxnSpPr/>
          <p:nvPr/>
        </p:nvCxnSpPr>
        <p:spPr>
          <a:xfrm flipH="1">
            <a:off x="8809539" y="3863186"/>
            <a:ext cx="1405870" cy="8204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A9B08259-62C2-962C-514C-77F53ECED261}"/>
              </a:ext>
            </a:extLst>
          </p:cNvPr>
          <p:cNvCxnSpPr/>
          <p:nvPr/>
        </p:nvCxnSpPr>
        <p:spPr>
          <a:xfrm>
            <a:off x="3013225" y="3221879"/>
            <a:ext cx="1472858" cy="8039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F424FE44-94C5-431F-48BC-B6E20FD66985}"/>
              </a:ext>
            </a:extLst>
          </p:cNvPr>
          <p:cNvCxnSpPr/>
          <p:nvPr/>
        </p:nvCxnSpPr>
        <p:spPr>
          <a:xfrm>
            <a:off x="3013225" y="3252723"/>
            <a:ext cx="1810643" cy="13108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952E3666-3333-3562-ED9B-C3087149EFC0}"/>
              </a:ext>
            </a:extLst>
          </p:cNvPr>
          <p:cNvCxnSpPr/>
          <p:nvPr/>
        </p:nvCxnSpPr>
        <p:spPr>
          <a:xfrm>
            <a:off x="3013225" y="3252723"/>
            <a:ext cx="1523873" cy="1413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95BEF11F-7AB0-201C-FF4A-3D1D201A8462}"/>
              </a:ext>
            </a:extLst>
          </p:cNvPr>
          <p:cNvCxnSpPr/>
          <p:nvPr/>
        </p:nvCxnSpPr>
        <p:spPr>
          <a:xfrm>
            <a:off x="3013225" y="3221879"/>
            <a:ext cx="1504628" cy="1298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517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p>
              <a:p>
                <a:pPr lvl="1"/>
                <a:r>
                  <a:rPr lang="en-GB" dirty="0">
                    <a:solidFill>
                      <a:srgbClr val="FF0000"/>
                    </a:solidFill>
                  </a:rPr>
                  <a:t>Sample Distribution </a:t>
                </a:r>
                <a14:m>
                  <m:oMath xmlns:m="http://schemas.openxmlformats.org/officeDocument/2006/math">
                    <m:r>
                      <a:rPr lang="en-GB" i="1" smtClean="0">
                        <a:solidFill>
                          <a:srgbClr val="FF0000"/>
                        </a:solidFill>
                        <a:latin typeface="Cambria Math" panose="02040503050406030204" pitchFamily="18" charset="0"/>
                      </a:rPr>
                      <m:t>𝑃</m:t>
                    </m:r>
                    <m:d>
                      <m:dPr>
                        <m:ctrlPr>
                          <a:rPr lang="en-GB" i="1" smtClean="0">
                            <a:solidFill>
                              <a:srgbClr val="FF0000"/>
                            </a:solidFill>
                            <a:latin typeface="Cambria Math" panose="02040503050406030204" pitchFamily="18" charset="0"/>
                          </a:rPr>
                        </m:ctrlPr>
                      </m:dPr>
                      <m:e>
                        <m:f>
                          <m:fPr>
                            <m:type m:val="lin"/>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𝑥</m:t>
                            </m:r>
                          </m:num>
                          <m:den>
                            <m:r>
                              <a:rPr lang="en-GB" i="1" smtClean="0">
                                <a:solidFill>
                                  <a:srgbClr val="FF0000"/>
                                </a:solidFill>
                                <a:latin typeface="Cambria Math" panose="02040503050406030204" pitchFamily="18" charset="0"/>
                              </a:rPr>
                              <m:t>𝜃</m:t>
                            </m:r>
                          </m:den>
                        </m:f>
                      </m:e>
                    </m:d>
                    <m:r>
                      <a:rPr lang="en-GB" b="0" i="0" smtClean="0">
                        <a:solidFill>
                          <a:srgbClr val="FF0000"/>
                        </a:solidFill>
                        <a:latin typeface="Cambria Math" panose="02040503050406030204" pitchFamily="18" charset="0"/>
                      </a:rPr>
                      <m:t> </m:t>
                    </m:r>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b="0" i="1" dirty="0" smtClean="0">
                            <a:solidFill>
                              <a:srgbClr val="FF0000"/>
                            </a:solidFill>
                            <a:latin typeface="Cambria Math" panose="02040503050406030204" pitchFamily="18" charset="0"/>
                          </a:rPr>
                          <m:t>1</m:t>
                        </m:r>
                      </m:sub>
                    </m:sSub>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i="1" dirty="0" smtClean="0">
                            <a:solidFill>
                              <a:srgbClr val="FF0000"/>
                            </a:solidFill>
                            <a:latin typeface="Cambria Math" panose="02040503050406030204" pitchFamily="18" charset="0"/>
                          </a:rPr>
                          <m:t>𝜆</m:t>
                        </m:r>
                        <m:r>
                          <a:rPr lang="en-GB" b="0" i="1" dirty="0" smtClean="0">
                            <a:solidFill>
                              <a:srgbClr val="FF0000"/>
                            </a:solidFill>
                            <a:latin typeface="Cambria Math" panose="02040503050406030204" pitchFamily="18" charset="0"/>
                          </a:rPr>
                          <m:t> </m:t>
                        </m:r>
                      </m:sub>
                    </m:sSub>
                    <m:r>
                      <a:rPr lang="en-GB"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 </m:t>
                    </m:r>
                    <m:sSup>
                      <m:sSupPr>
                        <m:ctrlPr>
                          <a:rPr lang="en-GB" i="1" dirty="0" smtClean="0">
                            <a:solidFill>
                              <a:srgbClr val="FF0000"/>
                            </a:solidFill>
                            <a:latin typeface="Cambria Math" panose="02040503050406030204" pitchFamily="18" charset="0"/>
                          </a:rPr>
                        </m:ctrlPr>
                      </m:sSupPr>
                      <m:e>
                        <m:r>
                          <a:rPr lang="en-GB" i="1" dirty="0" smtClean="0">
                            <a:solidFill>
                              <a:srgbClr val="FF0000"/>
                            </a:solidFill>
                            <a:latin typeface="Cambria Math" panose="02040503050406030204" pitchFamily="18" charset="0"/>
                          </a:rPr>
                          <m:t>ℝ</m:t>
                        </m:r>
                      </m:e>
                      <m:sup>
                        <m:r>
                          <a:rPr lang="en-GB" b="0" i="1" dirty="0" smtClean="0">
                            <a:solidFill>
                              <a:srgbClr val="FF0000"/>
                            </a:solidFill>
                            <a:latin typeface="Cambria Math" panose="02040503050406030204" pitchFamily="18" charset="0"/>
                          </a:rPr>
                          <m:t>𝑛</m:t>
                        </m:r>
                      </m:sup>
                    </m:sSup>
                  </m:oMath>
                </a14:m>
                <a:endParaRPr lang="en-GB" dirty="0">
                  <a:solidFill>
                    <a:srgbClr val="FF0000"/>
                  </a:solidFill>
                </a:endParaRPr>
              </a:p>
              <a:p>
                <a:pPr lvl="1"/>
                <a:r>
                  <a:rPr lang="en-GB" dirty="0">
                    <a:solidFill>
                      <a:srgbClr val="FF0000"/>
                    </a:solidFill>
                  </a:rPr>
                  <a:t>Evaluate these points on </a:t>
                </a:r>
                <a14:m>
                  <m:oMath xmlns:m="http://schemas.openxmlformats.org/officeDocument/2006/math">
                    <m:r>
                      <a:rPr lang="en-GB" b="0" i="1" smtClean="0">
                        <a:solidFill>
                          <a:srgbClr val="FF0000"/>
                        </a:solidFill>
                        <a:latin typeface="Cambria Math" panose="02040503050406030204" pitchFamily="18" charset="0"/>
                      </a:rPr>
                      <m:t>𝑓</m:t>
                    </m:r>
                  </m:oMath>
                </a14:m>
                <a:endParaRPr lang="en-GB" dirty="0">
                  <a:solidFill>
                    <a:srgbClr val="FF0000"/>
                  </a:solidFill>
                </a:endParaRPr>
              </a:p>
              <a:p>
                <a:pPr lvl="1"/>
                <a:r>
                  <a:rPr lang="en-GB" dirty="0"/>
                  <a:t>Update Parameters.</a:t>
                </a:r>
              </a:p>
              <a:p>
                <a:pPr lvl="2"/>
                <a:r>
                  <a:rPr lang="en-GB" dirty="0"/>
                  <a:t>Mean </a:t>
                </a:r>
              </a:p>
              <a:p>
                <a:pPr lvl="2"/>
                <a:r>
                  <a:rPr lang="en-GB" dirty="0"/>
                  <a:t>Step Size </a:t>
                </a:r>
              </a:p>
              <a:p>
                <a:pPr lvl="2"/>
                <a:r>
                  <a:rPr lang="en-GB" dirty="0"/>
                  <a:t>Covariance</a:t>
                </a:r>
              </a:p>
              <a:p>
                <a:pPr lvl="1"/>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7986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6D0B0E-764C-0D44-0293-1AD5DD411EB7}"/>
                  </a:ext>
                </a:extLst>
              </p:cNvPr>
              <p:cNvSpPr>
                <a:spLocks noGrp="1"/>
              </p:cNvSpPr>
              <p:nvPr>
                <p:ph type="title"/>
              </p:nvPr>
            </p:nvSpPr>
            <p:spPr/>
            <p:txBody>
              <a:bodyPr/>
              <a:lstStyle/>
              <a:p>
                <a:r>
                  <a:rPr lang="en-GB" dirty="0"/>
                  <a:t>General Scheme for minimizing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sSup>
                      <m:sSupPr>
                        <m:ctrlPr>
                          <a:rPr lang="en-GB" i="1" dirty="0" smtClean="0">
                            <a:solidFill>
                              <a:srgbClr val="836967"/>
                            </a:solidFill>
                            <a:latin typeface="Cambria Math" panose="02040503050406030204" pitchFamily="18" charset="0"/>
                          </a:rPr>
                        </m:ctrlPr>
                      </m:sSupPr>
                      <m:e>
                        <m:r>
                          <a:rPr lang="en-GB" dirty="0">
                            <a:latin typeface="Cambria Math" panose="02040503050406030204" pitchFamily="18" charset="0"/>
                          </a:rPr>
                          <m:t>ℝ</m:t>
                        </m:r>
                      </m:e>
                      <m:sup>
                        <m:r>
                          <a:rPr lang="en-GB" i="1" dirty="0">
                            <a:latin typeface="Cambria Math" panose="02040503050406030204" pitchFamily="18" charset="0"/>
                          </a:rPr>
                          <m:t>𝑛</m:t>
                        </m:r>
                      </m:sup>
                    </m:sSup>
                    <m:r>
                      <a:rPr lang="en-GB" dirty="0" smtClean="0">
                        <a:latin typeface="Cambria Math" panose="02040503050406030204" pitchFamily="18" charset="0"/>
                      </a:rPr>
                      <m:t>→</m:t>
                    </m:r>
                    <m:r>
                      <a:rPr lang="en-GB" dirty="0" smtClean="0">
                        <a:latin typeface="Cambria Math" panose="02040503050406030204" pitchFamily="18" charset="0"/>
                      </a:rPr>
                      <m:t>ℝ</m:t>
                    </m:r>
                  </m:oMath>
                </a14:m>
                <a:r>
                  <a:rPr lang="en-GB" dirty="0"/>
                  <a:t> in black box search:</a:t>
                </a:r>
              </a:p>
            </p:txBody>
          </p:sp>
        </mc:Choice>
        <mc:Fallback xmlns="">
          <p:sp>
            <p:nvSpPr>
              <p:cNvPr id="2" name="Title 1">
                <a:extLst>
                  <a:ext uri="{FF2B5EF4-FFF2-40B4-BE49-F238E27FC236}">
                    <a16:creationId xmlns:a16="http://schemas.microsoft.com/office/drawing/2014/main" id="{1E6D0B0E-764C-0D44-0293-1AD5DD411EB7}"/>
                  </a:ext>
                </a:extLst>
              </p:cNvPr>
              <p:cNvSpPr>
                <a:spLocks noGrp="1" noRot="1" noChangeAspect="1" noMove="1" noResize="1" noEditPoints="1" noAdjustHandles="1" noChangeArrowheads="1" noChangeShapeType="1" noTextEdit="1"/>
              </p:cNvSpPr>
              <p:nvPr>
                <p:ph type="title"/>
              </p:nvPr>
            </p:nvSpPr>
            <p:spPr>
              <a:blipFill>
                <a:blip r:embed="rId2"/>
                <a:stretch>
                  <a:fillRect l="-2377" t="-13364" r="-1623" b="-211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DE795-3A01-99CA-4811-604ACC866777}"/>
                  </a:ext>
                </a:extLst>
              </p:cNvPr>
              <p:cNvSpPr>
                <a:spLocks noGrp="1"/>
              </p:cNvSpPr>
              <p:nvPr>
                <p:ph idx="1"/>
              </p:nvPr>
            </p:nvSpPr>
            <p:spPr/>
            <p:txBody>
              <a:bodyPr/>
              <a:lstStyle/>
              <a:p>
                <a:pPr marL="0" indent="0">
                  <a:buNone/>
                </a:pPr>
                <a:r>
                  <a:rPr lang="en-GB" dirty="0">
                    <a:solidFill>
                      <a:srgbClr val="FF0000"/>
                    </a:solidFill>
                  </a:rPr>
                  <a:t>Initialize Distribution Parameters </a:t>
                </a:r>
                <a14:m>
                  <m:oMath xmlns:m="http://schemas.openxmlformats.org/officeDocument/2006/math">
                    <m:r>
                      <a:rPr lang="en-GB" i="1" smtClean="0">
                        <a:solidFill>
                          <a:srgbClr val="FF0000"/>
                        </a:solidFill>
                        <a:latin typeface="Cambria Math" panose="02040503050406030204" pitchFamily="18" charset="0"/>
                      </a:rPr>
                      <m:t>𝜃</m:t>
                    </m:r>
                  </m:oMath>
                </a14:m>
                <a:r>
                  <a:rPr lang="en-GB" dirty="0">
                    <a:solidFill>
                      <a:srgbClr val="FF0000"/>
                    </a:solidFill>
                  </a:rPr>
                  <a:t> &amp; Set Population Size </a:t>
                </a:r>
                <a14:m>
                  <m:oMath xmlns:m="http://schemas.openxmlformats.org/officeDocument/2006/math">
                    <m:r>
                      <a:rPr lang="en-GB" i="1" smtClean="0">
                        <a:solidFill>
                          <a:srgbClr val="FF0000"/>
                        </a:solidFill>
                        <a:latin typeface="Cambria Math" panose="02040503050406030204" pitchFamily="18" charset="0"/>
                      </a:rPr>
                      <m:t>𝜆</m:t>
                    </m:r>
                    <m:r>
                      <a:rPr lang="en-GB" i="1" smtClean="0">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rPr>
                      <m:t>ℕ</m:t>
                    </m:r>
                  </m:oMath>
                </a14:m>
                <a:endParaRPr lang="en-GB" dirty="0">
                  <a:solidFill>
                    <a:srgbClr val="FF0000"/>
                  </a:solidFill>
                </a:endParaRPr>
              </a:p>
              <a:p>
                <a:pPr marL="0" indent="0">
                  <a:buNone/>
                </a:pPr>
                <a:endParaRPr lang="en-GB" dirty="0"/>
              </a:p>
              <a:p>
                <a:pPr lvl="1"/>
                <a:r>
                  <a:rPr lang="en-GB" dirty="0">
                    <a:solidFill>
                      <a:srgbClr val="FF0000"/>
                    </a:solidFill>
                  </a:rPr>
                  <a:t>Sample Distribution </a:t>
                </a:r>
                <a14:m>
                  <m:oMath xmlns:m="http://schemas.openxmlformats.org/officeDocument/2006/math">
                    <m:r>
                      <a:rPr lang="en-GB" i="1" smtClean="0">
                        <a:solidFill>
                          <a:srgbClr val="FF0000"/>
                        </a:solidFill>
                        <a:latin typeface="Cambria Math" panose="02040503050406030204" pitchFamily="18" charset="0"/>
                      </a:rPr>
                      <m:t>𝑃</m:t>
                    </m:r>
                    <m:d>
                      <m:dPr>
                        <m:ctrlPr>
                          <a:rPr lang="en-GB" i="1" smtClean="0">
                            <a:solidFill>
                              <a:srgbClr val="FF0000"/>
                            </a:solidFill>
                            <a:latin typeface="Cambria Math" panose="02040503050406030204" pitchFamily="18" charset="0"/>
                          </a:rPr>
                        </m:ctrlPr>
                      </m:dPr>
                      <m:e>
                        <m:f>
                          <m:fPr>
                            <m:type m:val="lin"/>
                            <m:ctrlPr>
                              <a:rPr lang="en-GB"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𝑥</m:t>
                            </m:r>
                          </m:num>
                          <m:den>
                            <m:r>
                              <a:rPr lang="en-GB" i="1" smtClean="0">
                                <a:solidFill>
                                  <a:srgbClr val="FF0000"/>
                                </a:solidFill>
                                <a:latin typeface="Cambria Math" panose="02040503050406030204" pitchFamily="18" charset="0"/>
                              </a:rPr>
                              <m:t>𝜃</m:t>
                            </m:r>
                          </m:den>
                        </m:f>
                      </m:e>
                    </m:d>
                    <m:r>
                      <a:rPr lang="en-GB" b="0" i="0" smtClean="0">
                        <a:solidFill>
                          <a:srgbClr val="FF0000"/>
                        </a:solidFill>
                        <a:latin typeface="Cambria Math" panose="02040503050406030204" pitchFamily="18" charset="0"/>
                      </a:rPr>
                      <m:t> </m:t>
                    </m:r>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b="0" i="1" dirty="0" smtClean="0">
                            <a:solidFill>
                              <a:srgbClr val="FF0000"/>
                            </a:solidFill>
                            <a:latin typeface="Cambria Math" panose="02040503050406030204" pitchFamily="18" charset="0"/>
                          </a:rPr>
                          <m:t>1</m:t>
                        </m:r>
                      </m:sub>
                    </m:sSub>
                    <m:r>
                      <a:rPr lang="en-GB" i="0" dirty="0" smtClean="0">
                        <a:solidFill>
                          <a:srgbClr val="FF0000"/>
                        </a:solidFill>
                        <a:latin typeface="Cambria Math" panose="02040503050406030204" pitchFamily="18" charset="0"/>
                      </a:rPr>
                      <m:t>…</m:t>
                    </m:r>
                    <m:sSub>
                      <m:sSubPr>
                        <m:ctrlPr>
                          <a:rPr lang="en-GB"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𝑥</m:t>
                        </m:r>
                      </m:e>
                      <m:sub>
                        <m:r>
                          <a:rPr lang="en-GB" i="1" dirty="0" smtClean="0">
                            <a:solidFill>
                              <a:srgbClr val="FF0000"/>
                            </a:solidFill>
                            <a:latin typeface="Cambria Math" panose="02040503050406030204" pitchFamily="18" charset="0"/>
                          </a:rPr>
                          <m:t>𝜆</m:t>
                        </m:r>
                        <m:r>
                          <a:rPr lang="en-GB" b="0" i="1" dirty="0" smtClean="0">
                            <a:solidFill>
                              <a:srgbClr val="FF0000"/>
                            </a:solidFill>
                            <a:latin typeface="Cambria Math" panose="02040503050406030204" pitchFamily="18" charset="0"/>
                          </a:rPr>
                          <m:t> </m:t>
                        </m:r>
                      </m:sub>
                    </m:sSub>
                    <m:r>
                      <a:rPr lang="en-GB"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 </m:t>
                    </m:r>
                    <m:sSup>
                      <m:sSupPr>
                        <m:ctrlPr>
                          <a:rPr lang="en-GB" i="1" dirty="0" smtClean="0">
                            <a:solidFill>
                              <a:srgbClr val="FF0000"/>
                            </a:solidFill>
                            <a:latin typeface="Cambria Math" panose="02040503050406030204" pitchFamily="18" charset="0"/>
                          </a:rPr>
                        </m:ctrlPr>
                      </m:sSupPr>
                      <m:e>
                        <m:r>
                          <a:rPr lang="en-GB" i="1" dirty="0" smtClean="0">
                            <a:solidFill>
                              <a:srgbClr val="FF0000"/>
                            </a:solidFill>
                            <a:latin typeface="Cambria Math" panose="02040503050406030204" pitchFamily="18" charset="0"/>
                          </a:rPr>
                          <m:t>ℝ</m:t>
                        </m:r>
                      </m:e>
                      <m:sup>
                        <m:r>
                          <a:rPr lang="en-GB" b="0" i="1" dirty="0" smtClean="0">
                            <a:solidFill>
                              <a:srgbClr val="FF0000"/>
                            </a:solidFill>
                            <a:latin typeface="Cambria Math" panose="02040503050406030204" pitchFamily="18" charset="0"/>
                          </a:rPr>
                          <m:t>𝑛</m:t>
                        </m:r>
                      </m:sup>
                    </m:sSup>
                  </m:oMath>
                </a14:m>
                <a:endParaRPr lang="en-GB" dirty="0">
                  <a:solidFill>
                    <a:srgbClr val="FF0000"/>
                  </a:solidFill>
                </a:endParaRPr>
              </a:p>
              <a:p>
                <a:pPr lvl="1"/>
                <a:r>
                  <a:rPr lang="en-GB" dirty="0">
                    <a:solidFill>
                      <a:srgbClr val="FF0000"/>
                    </a:solidFill>
                  </a:rPr>
                  <a:t>Evaluate these points on </a:t>
                </a:r>
                <a14:m>
                  <m:oMath xmlns:m="http://schemas.openxmlformats.org/officeDocument/2006/math">
                    <m:r>
                      <a:rPr lang="en-GB" b="0" i="1" smtClean="0">
                        <a:solidFill>
                          <a:srgbClr val="FF0000"/>
                        </a:solidFill>
                        <a:latin typeface="Cambria Math" panose="02040503050406030204" pitchFamily="18" charset="0"/>
                      </a:rPr>
                      <m:t>𝑓</m:t>
                    </m:r>
                  </m:oMath>
                </a14:m>
                <a:endParaRPr lang="en-GB" dirty="0">
                  <a:solidFill>
                    <a:srgbClr val="FF0000"/>
                  </a:solidFill>
                </a:endParaRPr>
              </a:p>
              <a:p>
                <a:pPr lvl="1"/>
                <a:r>
                  <a:rPr lang="en-GB" dirty="0"/>
                  <a:t>Update Parameters.</a:t>
                </a:r>
              </a:p>
              <a:p>
                <a:pPr lvl="2"/>
                <a:r>
                  <a:rPr lang="en-GB" dirty="0"/>
                  <a:t>Mean </a:t>
                </a:r>
              </a:p>
              <a:p>
                <a:pPr marL="457200" lvl="1" indent="0">
                  <a:buNone/>
                </a:pPr>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B0DE795-3A01-99CA-4811-604ACC86677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999403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1892</Words>
  <Application>Microsoft Office PowerPoint</Application>
  <PresentationFormat>Widescreen</PresentationFormat>
  <Paragraphs>295</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Arial Narrow</vt:lpstr>
      <vt:lpstr>Calibri</vt:lpstr>
      <vt:lpstr>Calibri Light</vt:lpstr>
      <vt:lpstr>Cambria Math</vt:lpstr>
      <vt:lpstr>Office Theme</vt:lpstr>
      <vt:lpstr>Benchmarking the CMA-ES with Rank one update on the bbob noiseless test suite.</vt:lpstr>
      <vt:lpstr>Evolution Strategies: </vt:lpstr>
      <vt:lpstr>General Scheme for minimizing f:R^n→R in black box search:</vt:lpstr>
      <vt:lpstr>CMA – ES with Rank One Update </vt:lpstr>
      <vt:lpstr>CMA – ES with Rank One Update </vt:lpstr>
      <vt:lpstr>General Scheme for minimizing f:R^n→R in black box search:</vt:lpstr>
      <vt:lpstr>Sample Distribution:</vt:lpstr>
      <vt:lpstr>General Scheme for minimizing f:R^n→R in black box search:</vt:lpstr>
      <vt:lpstr>General Scheme for minimizing f:R^n→R in black box search:</vt:lpstr>
      <vt:lpstr>Mean Update</vt:lpstr>
      <vt:lpstr>General Scheme for minimizing f:R^n→R in black box search:</vt:lpstr>
      <vt:lpstr>Step Size Update:</vt:lpstr>
      <vt:lpstr>General Scheme for minimizing f:R^n→R in black box search:</vt:lpstr>
      <vt:lpstr>Now The Covariance Matrix Update.</vt:lpstr>
      <vt:lpstr>Cumulation….</vt:lpstr>
      <vt:lpstr>Finally The Covariance Update:</vt:lpstr>
      <vt:lpstr>General Scheme for minimizing f:R^n→R in black box search:</vt:lpstr>
      <vt:lpstr>Benchmark?</vt:lpstr>
      <vt:lpstr>How to track the performance of CMA-ES rank one?</vt:lpstr>
      <vt:lpstr>Tests Conducted:  </vt:lpstr>
      <vt:lpstr>BBOB Test Suite:</vt:lpstr>
      <vt:lpstr>(Instance, Target) Pairs </vt:lpstr>
      <vt:lpstr>Next, Results…….    With Low Population Size</vt:lpstr>
      <vt:lpstr>PowerPoint Presentation</vt:lpstr>
      <vt:lpstr>PowerPoint Presentation</vt:lpstr>
      <vt:lpstr>PowerPoint Presentation</vt:lpstr>
      <vt:lpstr>PowerPoint Presentation</vt:lpstr>
      <vt:lpstr>PowerPoint Presentation</vt:lpstr>
      <vt:lpstr>PowerPoint Presentation</vt:lpstr>
      <vt:lpstr> Separable functions did a very high performance except for: F3,f4 not even 20% of them was solved in 10,20,40D</vt:lpstr>
      <vt:lpstr>Multimodal functions in dimension ≥ 10D non of them was solved only (20 - 60)% </vt:lpstr>
      <vt:lpstr>PowerPoint Presentation</vt:lpstr>
      <vt:lpstr>Now comparing the algorithm with the other algorithms</vt:lpstr>
      <vt:lpstr>Performance of rank one was very close to performance of BIPOP-CMA-ES for all functions over all targets up to 5D </vt:lpstr>
      <vt:lpstr>Up to budget 10^3 in all cases default CMA and rank one had same performance in general.</vt:lpstr>
      <vt:lpstr>The BIBPOP CMA and CMA-Rank-One For dimensions larger that 5D the performance of the two algorithms was close in the beginning up to budget 10^3and then BIPOP CMA enhanced way better. </vt:lpstr>
      <vt:lpstr>Generally speaking rank one update did better than BFGS-SciPy and Random-search in the most of the Functions.</vt:lpstr>
      <vt:lpstr>performance of rank one update was very close to Best 2009 for 2D, 3D and 5D.</vt:lpstr>
      <vt:lpstr>For separable functions default CMA, rank one and BFGS had same performance among all dimensions.</vt:lpstr>
      <vt:lpstr>Multimodal functions with adequate global structure, rank one did not solve all dimensions unlike default. </vt:lpstr>
      <vt:lpstr>F21 was completely solved with rank one with a performance very close to best 2009 in all dimensions.</vt:lpstr>
      <vt:lpstr>Next: Results With High Population Size</vt:lpstr>
      <vt:lpstr>Results for High Population Trial</vt:lpstr>
      <vt:lpstr>PowerPoint Presentation</vt:lpstr>
      <vt:lpstr>Unusual Notes !!!!</vt:lpstr>
      <vt:lpstr>PowerPoint Presentation</vt:lpstr>
      <vt:lpstr>PowerPoint Presentation</vt:lpstr>
      <vt:lpstr>PowerPoint Presentation</vt:lpstr>
      <vt:lpstr>PowerPoint Presentation</vt:lpstr>
      <vt:lpstr>PowerPoint Presentation</vt:lpstr>
      <vt:lpstr>PowerPoint Presentation</vt:lpstr>
      <vt:lpstr>Compare between Rank 1 and other algorithms </vt:lpstr>
      <vt:lpstr>PowerPoint Presentation</vt:lpstr>
      <vt:lpstr>PowerPoint Presentation</vt:lpstr>
      <vt:lpstr>When it’s good to use CMAES with rank1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the CMA-ES with Rank one update on the bbob noiseless test suite.</dc:title>
  <dc:creator>ZAIDANE BREAKE</dc:creator>
  <cp:lastModifiedBy>ZAIDANE BREAKE</cp:lastModifiedBy>
  <cp:revision>2</cp:revision>
  <dcterms:created xsi:type="dcterms:W3CDTF">2023-02-03T07:44:43Z</dcterms:created>
  <dcterms:modified xsi:type="dcterms:W3CDTF">2023-02-06T18:27:28Z</dcterms:modified>
</cp:coreProperties>
</file>